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63" r:id="rId4"/>
    <p:sldId id="257" r:id="rId5"/>
    <p:sldId id="258" r:id="rId6"/>
    <p:sldId id="264" r:id="rId7"/>
    <p:sldId id="265" r:id="rId8"/>
    <p:sldId id="275" r:id="rId9"/>
    <p:sldId id="273" r:id="rId10"/>
    <p:sldId id="271" r:id="rId11"/>
    <p:sldId id="270" r:id="rId12"/>
    <p:sldId id="272" r:id="rId13"/>
    <p:sldId id="274" r:id="rId14"/>
    <p:sldId id="268" r:id="rId15"/>
    <p:sldId id="278" r:id="rId16"/>
    <p:sldId id="261" r:id="rId17"/>
    <p:sldId id="259" r:id="rId18"/>
    <p:sldId id="260" r:id="rId19"/>
    <p:sldId id="276" r:id="rId20"/>
    <p:sldId id="277" r:id="rId21"/>
    <p:sldId id="266" r:id="rId22"/>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p:cViewPr>
        <p:scale>
          <a:sx n="160" d="100"/>
          <a:sy n="160" d="100"/>
        </p:scale>
        <p:origin x="784" y="-13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2"/>
      </p:bgRef>
    </p:bg>
    <p:spTree>
      <p:nvGrpSpPr>
        <p:cNvPr id="1" name=""/>
        <p:cNvGrpSpPr/>
        <p:nvPr/>
      </p:nvGrpSpPr>
      <p:grpSpPr>
        <a:xfrm>
          <a:off x="0" y="0"/>
          <a:ext cx="0" cy="0"/>
          <a:chOff x="0" y="0"/>
          <a:chExt cx="0" cy="0"/>
        </a:xfrm>
      </p:grpSpPr>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Untertitel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a:t>Formatvorlage des Untertitelmasters durch Klicken bearbeiten</a:t>
            </a:r>
            <a:endParaRPr kumimoji="0" lang="en-US"/>
          </a:p>
        </p:txBody>
      </p:sp>
      <p:sp>
        <p:nvSpPr>
          <p:cNvPr id="28" name="Datumsplatzhalter 27"/>
          <p:cNvSpPr>
            <a:spLocks noGrp="1"/>
          </p:cNvSpPr>
          <p:nvPr>
            <p:ph type="dt" sz="half" idx="10"/>
          </p:nvPr>
        </p:nvSpPr>
        <p:spPr/>
        <p:txBody>
          <a:bodyPr/>
          <a:lstStyle/>
          <a:p>
            <a:fld id="{BCBFD469-E862-4835-977D-1F0554956DC2}" type="datetimeFigureOut">
              <a:rPr lang="de-CH" smtClean="0"/>
              <a:t>18.09.19</a:t>
            </a:fld>
            <a:endParaRPr lang="de-CH"/>
          </a:p>
        </p:txBody>
      </p:sp>
      <p:sp>
        <p:nvSpPr>
          <p:cNvPr id="17" name="Fußzeilenplatzhalter 16"/>
          <p:cNvSpPr>
            <a:spLocks noGrp="1"/>
          </p:cNvSpPr>
          <p:nvPr>
            <p:ph type="ftr" sz="quarter" idx="11"/>
          </p:nvPr>
        </p:nvSpPr>
        <p:spPr/>
        <p:txBody>
          <a:bodyPr/>
          <a:lstStyle/>
          <a:p>
            <a:endParaRPr lang="de-CH"/>
          </a:p>
        </p:txBody>
      </p:sp>
      <p:sp>
        <p:nvSpPr>
          <p:cNvPr id="7" name="Gerade Verbindung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Foliennummernplatzhalt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72654BC-D24C-410D-9CE0-4EE972802C80}" type="slidenum">
              <a:rPr lang="de-CH" smtClean="0"/>
              <a:t>‹#›</a:t>
            </a:fld>
            <a:endParaRPr lang="de-CH"/>
          </a:p>
        </p:txBody>
      </p:sp>
      <p:sp>
        <p:nvSpPr>
          <p:cNvPr id="8" name="Titel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3">
                    <a:shade val="75000"/>
                  </a:schemeClr>
                </a:solidFill>
              </a:defRPr>
            </a:lvl1pPr>
          </a:lstStyle>
          <a:p>
            <a:r>
              <a:rPr kumimoji="0" lang="de-DE"/>
              <a:t>Titelmasterformat durch Klicken bearbeiten</a:t>
            </a:r>
            <a:endParaRPr kumimoji="0" lang="en-US"/>
          </a:p>
        </p:txBody>
      </p:sp>
      <p:sp>
        <p:nvSpPr>
          <p:cNvPr id="4" name="Datumsplatzhalter 3"/>
          <p:cNvSpPr>
            <a:spLocks noGrp="1"/>
          </p:cNvSpPr>
          <p:nvPr>
            <p:ph type="dt" sz="half" idx="10"/>
          </p:nvPr>
        </p:nvSpPr>
        <p:spPr/>
        <p:txBody>
          <a:bodyPr/>
          <a:lstStyle/>
          <a:p>
            <a:fld id="{BCBFD469-E862-4835-977D-1F0554956DC2}" type="datetimeFigureOut">
              <a:rPr lang="de-CH" smtClean="0"/>
              <a:t>18.09.19</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a:xfrm>
            <a:off x="4361688" y="1026372"/>
            <a:ext cx="457200" cy="441325"/>
          </a:xfrm>
        </p:spPr>
        <p:txBody>
          <a:bodyPr/>
          <a:lstStyle/>
          <a:p>
            <a:fld id="{D72654BC-D24C-410D-9CE0-4EE972802C80}" type="slidenum">
              <a:rPr lang="de-CH" smtClean="0"/>
              <a:t>‹#›</a:t>
            </a:fld>
            <a:endParaRPr lang="de-CH"/>
          </a:p>
        </p:txBody>
      </p:sp>
      <p:sp>
        <p:nvSpPr>
          <p:cNvPr id="8" name="Inhaltsplatzhalter 7"/>
          <p:cNvSpPr>
            <a:spLocks noGrp="1"/>
          </p:cNvSpPr>
          <p:nvPr>
            <p:ph sz="quarter" idx="1"/>
          </p:nvPr>
        </p:nvSpPr>
        <p:spPr>
          <a:xfrm>
            <a:off x="301752" y="1527048"/>
            <a:ext cx="8503920" cy="45720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a:t>Textmasterformat bearbeiten</a:t>
            </a:r>
          </a:p>
        </p:txBody>
      </p:sp>
      <p:sp>
        <p:nvSpPr>
          <p:cNvPr id="13" name="Rechteck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hteck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ußzeilenplatzhalter 4"/>
          <p:cNvSpPr>
            <a:spLocks noGrp="1"/>
          </p:cNvSpPr>
          <p:nvPr>
            <p:ph type="ftr" sz="quarter" idx="11"/>
          </p:nvPr>
        </p:nvSpPr>
        <p:spPr/>
        <p:txBody>
          <a:bodyPr/>
          <a:lstStyle/>
          <a:p>
            <a:endParaRPr lang="de-CH"/>
          </a:p>
        </p:txBody>
      </p:sp>
      <p:sp>
        <p:nvSpPr>
          <p:cNvPr id="4" name="Datumsplatzhalter 3"/>
          <p:cNvSpPr>
            <a:spLocks noGrp="1"/>
          </p:cNvSpPr>
          <p:nvPr>
            <p:ph type="dt" sz="half" idx="10"/>
          </p:nvPr>
        </p:nvSpPr>
        <p:spPr/>
        <p:txBody>
          <a:bodyPr/>
          <a:lstStyle/>
          <a:p>
            <a:fld id="{BCBFD469-E862-4835-977D-1F0554956DC2}" type="datetimeFigureOut">
              <a:rPr lang="de-CH" smtClean="0"/>
              <a:t>18.09.19</a:t>
            </a:fld>
            <a:endParaRPr lang="de-CH"/>
          </a:p>
        </p:txBody>
      </p:sp>
      <p:sp>
        <p:nvSpPr>
          <p:cNvPr id="8" name="Gerade Verbindung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72654BC-D24C-410D-9CE0-4EE972802C80}" type="slidenum">
              <a:rPr lang="de-CH" smtClean="0"/>
              <a:t>‹#›</a:t>
            </a:fld>
            <a:endParaRPr lang="de-CH"/>
          </a:p>
        </p:txBody>
      </p:sp>
      <p:sp>
        <p:nvSpPr>
          <p:cNvPr id="2" name="Titel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301752" y="228600"/>
            <a:ext cx="8534400" cy="758952"/>
          </a:xfrm>
        </p:spPr>
        <p:txBody>
          <a:bodyPr/>
          <a:lstStyle/>
          <a:p>
            <a:r>
              <a:rPr kumimoji="0" lang="de-DE"/>
              <a:t>Titelmasterformat durch Klicken bearbeiten</a:t>
            </a:r>
            <a:endParaRPr kumimoji="0" lang="en-US"/>
          </a:p>
        </p:txBody>
      </p:sp>
      <p:sp>
        <p:nvSpPr>
          <p:cNvPr id="5" name="Datumsplatzhalter 4"/>
          <p:cNvSpPr>
            <a:spLocks noGrp="1"/>
          </p:cNvSpPr>
          <p:nvPr>
            <p:ph type="dt" sz="half" idx="10"/>
          </p:nvPr>
        </p:nvSpPr>
        <p:spPr>
          <a:xfrm>
            <a:off x="5791200" y="6409944"/>
            <a:ext cx="3044952" cy="365760"/>
          </a:xfrm>
        </p:spPr>
        <p:txBody>
          <a:bodyPr/>
          <a:lstStyle/>
          <a:p>
            <a:fld id="{BCBFD469-E862-4835-977D-1F0554956DC2}" type="datetimeFigureOut">
              <a:rPr lang="de-CH" smtClean="0"/>
              <a:t>18.09.19</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D72654BC-D24C-410D-9CE0-4EE972802C80}" type="slidenum">
              <a:rPr lang="de-CH" smtClean="0"/>
              <a:t>‹#›</a:t>
            </a:fld>
            <a:endParaRPr lang="de-CH"/>
          </a:p>
        </p:txBody>
      </p:sp>
      <p:sp>
        <p:nvSpPr>
          <p:cNvPr id="8" name="Gerade Verbindung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Inhaltsplatzhalter 9"/>
          <p:cNvSpPr>
            <a:spLocks noGrp="1"/>
          </p:cNvSpPr>
          <p:nvPr>
            <p:ph sz="half" idx="1"/>
          </p:nvPr>
        </p:nvSpPr>
        <p:spPr>
          <a:xfrm>
            <a:off x="301752" y="1371600"/>
            <a:ext cx="4038600" cy="4681728"/>
          </a:xfrm>
        </p:spPr>
        <p:txBody>
          <a:bodyPr/>
          <a:lstStyle>
            <a:lvl1pPr>
              <a:defRPr sz="2500"/>
            </a:lvl1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2" name="Inhaltsplatzhalter 11"/>
          <p:cNvSpPr>
            <a:spLocks noGrp="1"/>
          </p:cNvSpPr>
          <p:nvPr>
            <p:ph sz="half" idx="2"/>
          </p:nvPr>
        </p:nvSpPr>
        <p:spPr>
          <a:xfrm>
            <a:off x="4800600" y="1371600"/>
            <a:ext cx="4038600" cy="4681728"/>
          </a:xfrm>
        </p:spPr>
        <p:txBody>
          <a:bodyPr/>
          <a:lstStyle>
            <a:lvl1pPr>
              <a:defRPr sz="2500"/>
            </a:lvl1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1">
        <a:schemeClr val="bg2"/>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hteck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hteck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hteck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hteck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platzhalt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4" name="Textplatzhalt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7" name="Datumsplatzhalter 6"/>
          <p:cNvSpPr>
            <a:spLocks noGrp="1"/>
          </p:cNvSpPr>
          <p:nvPr>
            <p:ph type="dt" sz="half" idx="10"/>
          </p:nvPr>
        </p:nvSpPr>
        <p:spPr/>
        <p:txBody>
          <a:bodyPr/>
          <a:lstStyle/>
          <a:p>
            <a:fld id="{BCBFD469-E862-4835-977D-1F0554956DC2}" type="datetimeFigureOut">
              <a:rPr lang="de-CH" smtClean="0"/>
              <a:t>18.09.19</a:t>
            </a:fld>
            <a:endParaRPr lang="de-CH"/>
          </a:p>
        </p:txBody>
      </p:sp>
      <p:sp>
        <p:nvSpPr>
          <p:cNvPr id="8" name="Fußzeilenplatzhalter 7"/>
          <p:cNvSpPr>
            <a:spLocks noGrp="1"/>
          </p:cNvSpPr>
          <p:nvPr>
            <p:ph type="ftr" sz="quarter" idx="11"/>
          </p:nvPr>
        </p:nvSpPr>
        <p:spPr>
          <a:xfrm>
            <a:off x="304800" y="6409944"/>
            <a:ext cx="3581400" cy="365760"/>
          </a:xfrm>
        </p:spPr>
        <p:txBody>
          <a:bodyPr/>
          <a:lstStyle/>
          <a:p>
            <a:endParaRPr lang="de-CH"/>
          </a:p>
        </p:txBody>
      </p:sp>
      <p:sp>
        <p:nvSpPr>
          <p:cNvPr id="15" name="Gerade Verbindung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Inhaltsplatzhalter 23"/>
          <p:cNvSpPr>
            <a:spLocks noGrp="1"/>
          </p:cNvSpPr>
          <p:nvPr>
            <p:ph sz="quarter" idx="2"/>
          </p:nvPr>
        </p:nvSpPr>
        <p:spPr>
          <a:xfrm>
            <a:off x="301752" y="2471383"/>
            <a:ext cx="4041648" cy="3818404"/>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6" name="Inhaltsplatzhalter 25"/>
          <p:cNvSpPr>
            <a:spLocks noGrp="1"/>
          </p:cNvSpPr>
          <p:nvPr>
            <p:ph sz="quarter" idx="4"/>
          </p:nvPr>
        </p:nvSpPr>
        <p:spPr>
          <a:xfrm>
            <a:off x="4800600" y="2471383"/>
            <a:ext cx="4038600" cy="3822192"/>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Foliennummernplatzhalter 8"/>
          <p:cNvSpPr>
            <a:spLocks noGrp="1"/>
          </p:cNvSpPr>
          <p:nvPr>
            <p:ph type="sldNum" sz="quarter" idx="12"/>
          </p:nvPr>
        </p:nvSpPr>
        <p:spPr>
          <a:xfrm>
            <a:off x="4343400" y="1042416"/>
            <a:ext cx="457200" cy="441325"/>
          </a:xfrm>
        </p:spPr>
        <p:txBody>
          <a:bodyPr/>
          <a:lstStyle>
            <a:lvl1pPr algn="ctr">
              <a:defRPr/>
            </a:lvl1pPr>
          </a:lstStyle>
          <a:p>
            <a:fld id="{D72654BC-D24C-410D-9CE0-4EE972802C80}" type="slidenum">
              <a:rPr lang="de-CH" smtClean="0"/>
              <a:t>‹#›</a:t>
            </a:fld>
            <a:endParaRPr lang="de-CH"/>
          </a:p>
        </p:txBody>
      </p:sp>
      <p:sp>
        <p:nvSpPr>
          <p:cNvPr id="23" name="Titel 22"/>
          <p:cNvSpPr>
            <a:spLocks noGrp="1"/>
          </p:cNvSpPr>
          <p:nvPr>
            <p:ph type="title"/>
          </p:nvPr>
        </p:nvSpPr>
        <p:spPr/>
        <p:txBody>
          <a:bodyPr rtlCol="0" anchor="b" anchorCtr="0"/>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Datumsplatzhalter 2"/>
          <p:cNvSpPr>
            <a:spLocks noGrp="1"/>
          </p:cNvSpPr>
          <p:nvPr>
            <p:ph type="dt" sz="half" idx="10"/>
          </p:nvPr>
        </p:nvSpPr>
        <p:spPr/>
        <p:txBody>
          <a:bodyPr/>
          <a:lstStyle/>
          <a:p>
            <a:fld id="{BCBFD469-E862-4835-977D-1F0554956DC2}" type="datetimeFigureOut">
              <a:rPr lang="de-CH" smtClean="0"/>
              <a:t>18.09.19</a:t>
            </a:fld>
            <a:endParaRPr lang="de-CH"/>
          </a:p>
        </p:txBody>
      </p:sp>
      <p:sp>
        <p:nvSpPr>
          <p:cNvPr id="4" name="Fußzeilenplatzhalter 3"/>
          <p:cNvSpPr>
            <a:spLocks noGrp="1"/>
          </p:cNvSpPr>
          <p:nvPr>
            <p:ph type="ftr" sz="quarter" idx="11"/>
          </p:nvPr>
        </p:nvSpPr>
        <p:spPr/>
        <p:txBody>
          <a:bodyPr/>
          <a:lstStyle/>
          <a:p>
            <a:endParaRPr lang="de-CH"/>
          </a:p>
        </p:txBody>
      </p:sp>
      <p:sp>
        <p:nvSpPr>
          <p:cNvPr id="5" name="Foliennummernplatzhalter 4"/>
          <p:cNvSpPr>
            <a:spLocks noGrp="1"/>
          </p:cNvSpPr>
          <p:nvPr>
            <p:ph type="sldNum" sz="quarter" idx="12"/>
          </p:nvPr>
        </p:nvSpPr>
        <p:spPr>
          <a:xfrm>
            <a:off x="4343400" y="1036020"/>
            <a:ext cx="457200" cy="441325"/>
          </a:xfrm>
        </p:spPr>
        <p:txBody>
          <a:bodyPr/>
          <a:lstStyle/>
          <a:p>
            <a:fld id="{D72654BC-D24C-410D-9CE0-4EE972802C80}" type="slidenum">
              <a:rPr lang="de-CH" smtClean="0"/>
              <a:t>‹#›</a:t>
            </a:fld>
            <a:endParaRPr lang="de-C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hteck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hteck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umsplatzhalter 1"/>
          <p:cNvSpPr>
            <a:spLocks noGrp="1"/>
          </p:cNvSpPr>
          <p:nvPr>
            <p:ph type="dt" sz="half" idx="10"/>
          </p:nvPr>
        </p:nvSpPr>
        <p:spPr/>
        <p:txBody>
          <a:bodyPr/>
          <a:lstStyle/>
          <a:p>
            <a:fld id="{BCBFD469-E862-4835-977D-1F0554956DC2}" type="datetimeFigureOut">
              <a:rPr lang="de-CH" smtClean="0"/>
              <a:t>18.09.19</a:t>
            </a:fld>
            <a:endParaRPr lang="de-CH"/>
          </a:p>
        </p:txBody>
      </p:sp>
      <p:sp>
        <p:nvSpPr>
          <p:cNvPr id="3" name="Fußzeilenplatzhalter 2"/>
          <p:cNvSpPr>
            <a:spLocks noGrp="1"/>
          </p:cNvSpPr>
          <p:nvPr>
            <p:ph type="ftr" sz="quarter" idx="11"/>
          </p:nvPr>
        </p:nvSpPr>
        <p:spPr/>
        <p:txBody>
          <a:bodyPr/>
          <a:lstStyle/>
          <a:p>
            <a:endParaRPr lang="de-CH"/>
          </a:p>
        </p:txBody>
      </p:sp>
      <p:sp>
        <p:nvSpPr>
          <p:cNvPr id="4" name="Foliennummernplatzhalt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D72654BC-D24C-410D-9CE0-4EE972802C80}" type="slidenum">
              <a:rPr lang="de-CH" smtClean="0"/>
              <a:t>‹#›</a:t>
            </a:fld>
            <a:endParaRPr lang="de-C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9" name="Rechteck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hteck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hteck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de-DE"/>
              <a:t>Titelmasterformat durch Klicken bearbeiten</a:t>
            </a:r>
            <a:endParaRPr kumimoji="0" lang="en-US"/>
          </a:p>
        </p:txBody>
      </p:sp>
      <p:sp>
        <p:nvSpPr>
          <p:cNvPr id="3" name="Textplatzhalt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de-DE"/>
              <a:t>Textmasterformat bearbeiten</a:t>
            </a:r>
          </a:p>
        </p:txBody>
      </p:sp>
      <p:sp>
        <p:nvSpPr>
          <p:cNvPr id="8" name="Rechteck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Gerade Verbindung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Inhaltsplatzhalter 19"/>
          <p:cNvSpPr>
            <a:spLocks noGrp="1"/>
          </p:cNvSpPr>
          <p:nvPr>
            <p:ph sz="quarter" idx="1"/>
          </p:nvPr>
        </p:nvSpPr>
        <p:spPr>
          <a:xfrm>
            <a:off x="3124200" y="685800"/>
            <a:ext cx="5638800" cy="54102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D72654BC-D24C-410D-9CE0-4EE972802C80}" type="slidenum">
              <a:rPr lang="de-CH" smtClean="0"/>
              <a:t>‹#›</a:t>
            </a:fld>
            <a:endParaRPr lang="de-CH"/>
          </a:p>
        </p:txBody>
      </p:sp>
      <p:sp>
        <p:nvSpPr>
          <p:cNvPr id="21" name="Rechteck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p:txBody>
          <a:bodyPr/>
          <a:lstStyle/>
          <a:p>
            <a:fld id="{BCBFD469-E862-4835-977D-1F0554956DC2}" type="datetimeFigureOut">
              <a:rPr lang="de-CH" smtClean="0"/>
              <a:t>18.09.19</a:t>
            </a:fld>
            <a:endParaRPr lang="de-CH"/>
          </a:p>
        </p:txBody>
      </p:sp>
      <p:sp>
        <p:nvSpPr>
          <p:cNvPr id="6" name="Fußzeilenplatzhalter 5"/>
          <p:cNvSpPr>
            <a:spLocks noGrp="1"/>
          </p:cNvSpPr>
          <p:nvPr>
            <p:ph type="ftr" sz="quarter" idx="11"/>
          </p:nvPr>
        </p:nvSpPr>
        <p:spPr>
          <a:xfrm>
            <a:off x="301752" y="6410848"/>
            <a:ext cx="3383280" cy="365760"/>
          </a:xfrm>
        </p:spPr>
        <p:txBody>
          <a:bodyPr/>
          <a:lstStyle/>
          <a:p>
            <a:endParaRPr lang="de-CH"/>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1" name="Gerade Verbindung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hteck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hteck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hteck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Foliennummernplatzhalter 6"/>
          <p:cNvSpPr>
            <a:spLocks noGrp="1"/>
          </p:cNvSpPr>
          <p:nvPr>
            <p:ph type="sldNum" sz="quarter" idx="12"/>
          </p:nvPr>
        </p:nvSpPr>
        <p:spPr>
          <a:xfrm>
            <a:off x="1371600" y="312738"/>
            <a:ext cx="457200" cy="441325"/>
          </a:xfrm>
        </p:spPr>
        <p:txBody>
          <a:bodyPr/>
          <a:lstStyle/>
          <a:p>
            <a:fld id="{D72654BC-D24C-410D-9CE0-4EE972802C80}" type="slidenum">
              <a:rPr lang="de-CH" smtClean="0"/>
              <a:t>‹#›</a:t>
            </a:fld>
            <a:endParaRPr lang="de-CH"/>
          </a:p>
        </p:txBody>
      </p:sp>
      <p:sp>
        <p:nvSpPr>
          <p:cNvPr id="2" name="Titel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de-DE"/>
              <a:t>Titelmasterformat durch Klicken bearbeiten</a:t>
            </a:r>
            <a:endParaRPr kumimoji="0" lang="en-US"/>
          </a:p>
        </p:txBody>
      </p:sp>
      <p:sp>
        <p:nvSpPr>
          <p:cNvPr id="3" name="Bildplatzhalter 2"/>
          <p:cNvSpPr>
            <a:spLocks noGrp="1"/>
          </p:cNvSpPr>
          <p:nvPr>
            <p:ph type="pic" idx="1"/>
          </p:nvPr>
        </p:nvSpPr>
        <p:spPr>
          <a:xfrm>
            <a:off x="3000375" y="609600"/>
            <a:ext cx="5867400" cy="4267200"/>
          </a:xfrm>
        </p:spPr>
        <p:txBody>
          <a:bodyPr/>
          <a:lstStyle>
            <a:lvl1pPr marL="0" indent="0">
              <a:buNone/>
              <a:defRPr sz="3200"/>
            </a:lvl1pPr>
          </a:lstStyle>
          <a:p>
            <a:r>
              <a:rPr kumimoji="0" lang="de-DE"/>
              <a:t>Bild durch Klicken auf Symbol hinzufügen</a:t>
            </a:r>
            <a:endParaRPr kumimoji="0" lang="en-US" dirty="0"/>
          </a:p>
        </p:txBody>
      </p:sp>
      <p:sp>
        <p:nvSpPr>
          <p:cNvPr id="4" name="Textplatzhalt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de-DE"/>
              <a:t>Textmasterformat bearbeiten</a:t>
            </a:r>
          </a:p>
        </p:txBody>
      </p:sp>
      <p:sp>
        <p:nvSpPr>
          <p:cNvPr id="22" name="Rechteck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umsplatzhalter 4"/>
          <p:cNvSpPr>
            <a:spLocks noGrp="1"/>
          </p:cNvSpPr>
          <p:nvPr>
            <p:ph type="dt" sz="half" idx="10"/>
          </p:nvPr>
        </p:nvSpPr>
        <p:spPr>
          <a:xfrm>
            <a:off x="5788152" y="6404984"/>
            <a:ext cx="3044952" cy="365760"/>
          </a:xfrm>
        </p:spPr>
        <p:txBody>
          <a:bodyPr/>
          <a:lstStyle/>
          <a:p>
            <a:fld id="{BCBFD469-E862-4835-977D-1F0554956DC2}" type="datetimeFigureOut">
              <a:rPr lang="de-CH" smtClean="0"/>
              <a:t>18.09.19</a:t>
            </a:fld>
            <a:endParaRPr lang="de-CH"/>
          </a:p>
        </p:txBody>
      </p:sp>
      <p:sp>
        <p:nvSpPr>
          <p:cNvPr id="6" name="Fußzeilenplatzhalter 5"/>
          <p:cNvSpPr>
            <a:spLocks noGrp="1"/>
          </p:cNvSpPr>
          <p:nvPr>
            <p:ph type="ftr" sz="quarter" idx="11"/>
          </p:nvPr>
        </p:nvSpPr>
        <p:spPr>
          <a:xfrm>
            <a:off x="301752" y="6410848"/>
            <a:ext cx="3584448" cy="365760"/>
          </a:xfrm>
        </p:spPr>
        <p:txBody>
          <a:bodyPr/>
          <a:lstStyle/>
          <a:p>
            <a:endParaRPr lang="de-C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BCBFD469-E862-4835-977D-1F0554956DC2}" type="datetimeFigureOut">
              <a:rPr lang="de-CH" smtClean="0"/>
              <a:t>18.09.19</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D72654BC-D24C-410D-9CE0-4EE972802C80}" type="slidenum">
              <a:rPr lang="de-CH" smtClean="0"/>
              <a:t>‹#›</a:t>
            </a:fld>
            <a:endParaRPr lang="de-CH"/>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2"/>
      </p:bgRef>
    </p:bg>
    <p:spTree>
      <p:nvGrpSpPr>
        <p:cNvPr id="1" name=""/>
        <p:cNvGrpSpPr/>
        <p:nvPr/>
      </p:nvGrpSpPr>
      <p:grpSpPr>
        <a:xfrm>
          <a:off x="0" y="0"/>
          <a:ext cx="0" cy="0"/>
          <a:chOff x="0" y="0"/>
          <a:chExt cx="0" cy="0"/>
        </a:xfrm>
      </p:grpSpPr>
      <p:sp>
        <p:nvSpPr>
          <p:cNvPr id="7" name="Rechteck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hteck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hteck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hteck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hteck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Gerade Verbindung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Foliennummernplatzhalter 5"/>
          <p:cNvSpPr>
            <a:spLocks noGrp="1"/>
          </p:cNvSpPr>
          <p:nvPr>
            <p:ph type="sldNum" sz="quarter" idx="12"/>
          </p:nvPr>
        </p:nvSpPr>
        <p:spPr>
          <a:xfrm>
            <a:off x="6915912" y="3009901"/>
            <a:ext cx="457200" cy="441325"/>
          </a:xfrm>
        </p:spPr>
        <p:txBody>
          <a:bodyPr/>
          <a:lstStyle/>
          <a:p>
            <a:fld id="{D72654BC-D24C-410D-9CE0-4EE972802C80}" type="slidenum">
              <a:rPr lang="de-CH" smtClean="0"/>
              <a:t>‹#›</a:t>
            </a:fld>
            <a:endParaRPr lang="de-CH"/>
          </a:p>
        </p:txBody>
      </p:sp>
      <p:sp>
        <p:nvSpPr>
          <p:cNvPr id="3" name="Vertikaler Textplatzhalter 2"/>
          <p:cNvSpPr>
            <a:spLocks noGrp="1"/>
          </p:cNvSpPr>
          <p:nvPr>
            <p:ph type="body" orient="vert" idx="1"/>
          </p:nvPr>
        </p:nvSpPr>
        <p:spPr>
          <a:xfrm>
            <a:off x="304800" y="304800"/>
            <a:ext cx="6553200" cy="5821366"/>
          </a:xfrm>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BCBFD469-E862-4835-977D-1F0554956DC2}" type="datetimeFigureOut">
              <a:rPr lang="de-CH" smtClean="0"/>
              <a:t>18.09.19</a:t>
            </a:fld>
            <a:endParaRPr lang="de-CH"/>
          </a:p>
        </p:txBody>
      </p:sp>
      <p:sp>
        <p:nvSpPr>
          <p:cNvPr id="5" name="Fußzeilenplatzhalter 4"/>
          <p:cNvSpPr>
            <a:spLocks noGrp="1"/>
          </p:cNvSpPr>
          <p:nvPr>
            <p:ph type="ftr" sz="quarter" idx="11"/>
          </p:nvPr>
        </p:nvSpPr>
        <p:spPr/>
        <p:txBody>
          <a:bodyPr/>
          <a:lstStyle/>
          <a:p>
            <a:endParaRPr lang="de-CH"/>
          </a:p>
        </p:txBody>
      </p:sp>
      <p:sp>
        <p:nvSpPr>
          <p:cNvPr id="2" name="Vertikaler Titel 1"/>
          <p:cNvSpPr>
            <a:spLocks noGrp="1"/>
          </p:cNvSpPr>
          <p:nvPr>
            <p:ph type="title" orient="vert"/>
          </p:nvPr>
        </p:nvSpPr>
        <p:spPr>
          <a:xfrm>
            <a:off x="7391400" y="304801"/>
            <a:ext cx="1447800" cy="5851525"/>
          </a:xfrm>
        </p:spPr>
        <p:txBody>
          <a:bodyPr vert="eaVert"/>
          <a:lstStyle/>
          <a:p>
            <a:r>
              <a:rPr kumimoji="0" lang="de-DE"/>
              <a:t>Titelmasterformat durch Klicken bearbeiten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hteck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hteck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hteck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hteck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hteck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umsplatzhalt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CBFD469-E862-4835-977D-1F0554956DC2}" type="datetimeFigureOut">
              <a:rPr lang="de-CH" smtClean="0"/>
              <a:t>18.09.19</a:t>
            </a:fld>
            <a:endParaRPr lang="de-CH"/>
          </a:p>
        </p:txBody>
      </p:sp>
      <p:sp>
        <p:nvSpPr>
          <p:cNvPr id="3" name="Fußzeilenplatzhalt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de-CH"/>
          </a:p>
        </p:txBody>
      </p:sp>
      <p:sp>
        <p:nvSpPr>
          <p:cNvPr id="8" name="Rechteck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Gerade Verbindung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Foliennummernplatzhalt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72654BC-D24C-410D-9CE0-4EE972802C80}" type="slidenum">
              <a:rPr lang="de-CH" smtClean="0"/>
              <a:t>‹#›</a:t>
            </a:fld>
            <a:endParaRPr lang="de-CH"/>
          </a:p>
        </p:txBody>
      </p:sp>
      <p:sp>
        <p:nvSpPr>
          <p:cNvPr id="22" name="Titelplatzhalter 21"/>
          <p:cNvSpPr>
            <a:spLocks noGrp="1"/>
          </p:cNvSpPr>
          <p:nvPr>
            <p:ph type="title"/>
          </p:nvPr>
        </p:nvSpPr>
        <p:spPr>
          <a:xfrm>
            <a:off x="301752" y="228600"/>
            <a:ext cx="8534400" cy="758952"/>
          </a:xfrm>
          <a:prstGeom prst="rect">
            <a:avLst/>
          </a:prstGeom>
        </p:spPr>
        <p:txBody>
          <a:bodyPr vert="horz" anchor="b">
            <a:normAutofit/>
          </a:bodyPr>
          <a:lstStyle/>
          <a:p>
            <a:r>
              <a:rPr kumimoji="0" lang="de-DE"/>
              <a:t>Titelmasterformat durch Klicken bearbeiten</a:t>
            </a:r>
            <a:endParaRPr kumimoji="0" lang="en-US"/>
          </a:p>
        </p:txBody>
      </p:sp>
      <p:sp>
        <p:nvSpPr>
          <p:cNvPr id="13" name="Textplatzhalt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de-DE"/>
              <a:t>Textmasterformat bearbeiten</a:t>
            </a:r>
          </a:p>
          <a:p>
            <a:pPr lvl="1" eaLnBrk="1" latinLnBrk="0" hangingPunct="1"/>
            <a:r>
              <a:rPr kumimoji="0" lang="de-DE"/>
              <a:t>Zweite Ebene</a:t>
            </a:r>
          </a:p>
          <a:p>
            <a:pPr lvl="2" eaLnBrk="1" latinLnBrk="0" hangingPunct="1"/>
            <a:r>
              <a:rPr kumimoji="0" lang="de-DE"/>
              <a:t>Dritte Ebene</a:t>
            </a:r>
          </a:p>
          <a:p>
            <a:pPr lvl="3" eaLnBrk="1" latinLnBrk="0" hangingPunct="1"/>
            <a:r>
              <a:rPr kumimoji="0" lang="de-DE"/>
              <a:t>Vierte Ebene</a:t>
            </a:r>
          </a:p>
          <a:p>
            <a:pPr lvl="4" eaLnBrk="1" latinLnBrk="0" hangingPunct="1"/>
            <a:r>
              <a:rPr kumimoji="0" lang="de-DE"/>
              <a:t>Fünfte Ebene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google.ch/url?sa=i&amp;rct=j&amp;q=&amp;esrc=s&amp;source=images&amp;cd=&amp;ved=2ahUKEwjOzNr-8sjkAhW_wAIHHerFCD4QjRx6BAgBEAQ&amp;url=https://www.geers.de/symptome-und-therapien/altersschwerhoerigkeit-presbyakusis/&amp;psig=AOvVaw1brVPLvqE6OKOVwTHmG-wl&amp;ust=1568295715881513"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google.ch/url?sa=i&amp;rct=j&amp;q=&amp;esrc=s&amp;source=images&amp;cd=&amp;ved=2ahUKEwj_6ID0oLLkAhVRjqQKHRObCMAQjRx6BAgBEAQ&amp;url=https://medicalforum.ch/de/article/doi/fms.2017.02881/&amp;psig=AOvVaw1EGuiwxILe4I6eStmOxCj3&amp;ust=1567517771261414"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oogle.ch/url?sa=i&amp;rct=j&amp;q=&amp;esrc=s&amp;source=images&amp;cd=&amp;ved=2ahUKEwiV353X9cjkAhXK0qQKHSbECGIQjRx6BAgBEAQ&amp;url=https://www.frontiersin.org/articles/10.3389/fnagi.2015.00058/full&amp;psig=AOvVaw3hqa7bQnKPTA4NsSXDNVa9&amp;ust=1568296439742583"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google.ch/url?sa=i&amp;rct=j&amp;q=&amp;esrc=s&amp;source=images&amp;cd=&amp;ved=&amp;url=https://www.researchgate.net/figure/Schematic-drawing-of-the-adult-organ-of-Corti-the-sensory-epithelium-in-the-cochlea-It_fig6_313959278&amp;psig=AOvVaw3s170GvfVEgk-omqfpeWuV&amp;ust=1566027198542508"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hyperlink" Target="https://www.google.ch/url?sa=i&amp;rct=j&amp;q=&amp;esrc=s&amp;source=images&amp;cd=&amp;ved=2ahUKEwjqlpbqv5bkAhUGhRoKHbLTAAIQjRx6BAgBEAQ&amp;url=https://www.entandaudiologynews.com/features/audiology-features/post/hidden-hearing-loss-in-humans&amp;psig=AOvVaw2q1fEWmmZvSEoZnqvEVAbH&amp;ust=1566563986475883" TargetMode="External"/><Relationship Id="rId2" Type="http://schemas.openxmlformats.org/officeDocument/2006/relationships/hyperlink" Target="https://www.google.ch/url?sa=i&amp;rct=j&amp;q=&amp;esrc=s&amp;source=images&amp;cd=&amp;cad=rja&amp;uact=8&amp;ved=&amp;url=https://www.entandaudiologynews.com/features/audiology-features/post/hidden-hearing-loss-in-humans&amp;psig=AOvVaw2q1fEWmmZvSEoZnqvEVAbH&amp;ust=1566563986475883" TargetMode="Externa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google.ch/url?sa=i&amp;rct=j&amp;q=&amp;esrc=s&amp;source=images&amp;cd=&amp;ved=2ahUKEwi9zbiL7M3kAhVBr6QKHVMAA_8QjRx6BAgBEAQ&amp;url=https://www.lattice-engines.com/blog/one-size-does-not-fit-all&amp;psig=AOvVaw0iVouQKvhbz_kra6-iBWqo&amp;ust=1568465623912904"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hyperlink" Target="https://www.ncbi.nlm.nih.gov/pubmed/?term=Zhang%20A%5bAuthor%5d&amp;cauthor=true&amp;cauthor_uid=30247156" TargetMode="External"/><Relationship Id="rId13" Type="http://schemas.openxmlformats.org/officeDocument/2006/relationships/hyperlink" Target="https://www.ncbi.nlm.nih.gov/pubmed/?term=Gao%20J%5bAuthor%5d&amp;cauthor=true&amp;cauthor_uid=30247156" TargetMode="External"/><Relationship Id="rId3" Type="http://schemas.openxmlformats.org/officeDocument/2006/relationships/hyperlink" Target="https://www.ncbi.nlm.nih.gov/pubmed/?term=Sun%20X%5bAuthor%5d&amp;cauthor=true&amp;cauthor_uid=30247156" TargetMode="External"/><Relationship Id="rId7" Type="http://schemas.openxmlformats.org/officeDocument/2006/relationships/hyperlink" Target="https://www.ncbi.nlm.nih.gov/pubmed/?term=Yang%20L%5bAuthor%5d&amp;cauthor=true&amp;cauthor_uid=30247156" TargetMode="External"/><Relationship Id="rId12" Type="http://schemas.openxmlformats.org/officeDocument/2006/relationships/hyperlink" Target="https://www.ncbi.nlm.nih.gov/pubmed/?term=Wang%20H%5bAuthor%5d&amp;cauthor=true&amp;cauthor_uid=30247156" TargetMode="External"/><Relationship Id="rId17" Type="http://schemas.openxmlformats.org/officeDocument/2006/relationships/image" Target="../media/image3.jpeg"/><Relationship Id="rId2" Type="http://schemas.openxmlformats.org/officeDocument/2006/relationships/hyperlink" Target="https://www.ncbi.nlm.nih.gov/pubmed/?term=Fu%20X%5bAuthor%5d&amp;cauthor=true&amp;cauthor_uid=30247156" TargetMode="External"/><Relationship Id="rId16" Type="http://schemas.openxmlformats.org/officeDocument/2006/relationships/hyperlink" Target="https://dx.doi.org/10.1172/JCI98058" TargetMode="External"/><Relationship Id="rId1" Type="http://schemas.openxmlformats.org/officeDocument/2006/relationships/slideLayout" Target="../slideLayouts/slideLayout2.xml"/><Relationship Id="rId6" Type="http://schemas.openxmlformats.org/officeDocument/2006/relationships/hyperlink" Target="https://www.ncbi.nlm.nih.gov/pubmed/?term=Chai%20R%5bAuthor%5d&amp;cauthor=true&amp;cauthor_uid=30247156" TargetMode="External"/><Relationship Id="rId11" Type="http://schemas.openxmlformats.org/officeDocument/2006/relationships/hyperlink" Target="https://www.ncbi.nlm.nih.gov/pubmed/?term=Li%20J%5bAuthor%5d&amp;cauthor=true&amp;cauthor_uid=30247156" TargetMode="External"/><Relationship Id="rId5" Type="http://schemas.openxmlformats.org/officeDocument/2006/relationships/hyperlink" Target="https://www.ncbi.nlm.nih.gov/pubmed/?term=Jin%20Y%5bAuthor%5d&amp;cauthor=true&amp;cauthor_uid=30247156" TargetMode="External"/><Relationship Id="rId15" Type="http://schemas.openxmlformats.org/officeDocument/2006/relationships/hyperlink" Target="https://www.ncbi.nlm.nih.gov/pmc/articles/PMC6205401/" TargetMode="External"/><Relationship Id="rId10" Type="http://schemas.openxmlformats.org/officeDocument/2006/relationships/hyperlink" Target="https://www.ncbi.nlm.nih.gov/pubmed/?term=Bai%20X%5bAuthor%5d&amp;cauthor=true&amp;cauthor_uid=30247156" TargetMode="External"/><Relationship Id="rId4" Type="http://schemas.openxmlformats.org/officeDocument/2006/relationships/hyperlink" Target="https://www.ncbi.nlm.nih.gov/pubmed/?term=Zhang%20L%5bAuthor%5d&amp;cauthor=true&amp;cauthor_uid=30247156" TargetMode="External"/><Relationship Id="rId9" Type="http://schemas.openxmlformats.org/officeDocument/2006/relationships/hyperlink" Target="https://www.ncbi.nlm.nih.gov/pubmed/?term=Liu%20X%5bAuthor%5d&amp;cauthor=true&amp;cauthor_uid=30247156" TargetMode="External"/><Relationship Id="rId14" Type="http://schemas.openxmlformats.org/officeDocument/2006/relationships/image" Target="../media/image17.gif"/></Relationships>
</file>

<file path=ppt/slides/_rels/slide16.xml.rels><?xml version="1.0" encoding="UTF-8" standalone="yes"?>
<Relationships xmlns="http://schemas.openxmlformats.org/package/2006/relationships"><Relationship Id="rId3" Type="http://schemas.openxmlformats.org/officeDocument/2006/relationships/hyperlink" Target="https://www.ncbi.nlm.nih.gov/core/lw/2.0/html/tileshop_pmc/tileshop_pmc_inline.html?title=Click%20on%20image%20to%20zoom&amp;p=PMC3&amp;id=6205401_jci-128-98058-g032.jpg"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p:txBody>
          <a:bodyPr/>
          <a:lstStyle/>
          <a:p>
            <a:r>
              <a:rPr lang="de-CH" dirty="0"/>
              <a:t>Daniel Bodmer</a:t>
            </a:r>
          </a:p>
          <a:p>
            <a:r>
              <a:rPr lang="de-CH" dirty="0" err="1"/>
              <a:t>UniversiTätsspital</a:t>
            </a:r>
            <a:r>
              <a:rPr lang="de-CH" dirty="0"/>
              <a:t> Basel</a:t>
            </a:r>
          </a:p>
        </p:txBody>
      </p:sp>
      <p:sp>
        <p:nvSpPr>
          <p:cNvPr id="2" name="Titel 1"/>
          <p:cNvSpPr>
            <a:spLocks noGrp="1"/>
          </p:cNvSpPr>
          <p:nvPr>
            <p:ph type="ctrTitle"/>
          </p:nvPr>
        </p:nvSpPr>
        <p:spPr/>
        <p:txBody>
          <a:bodyPr>
            <a:normAutofit fontScale="90000"/>
          </a:bodyPr>
          <a:lstStyle/>
          <a:p>
            <a:r>
              <a:rPr lang="de-CH" dirty="0"/>
              <a:t>Pharmakotherapie der </a:t>
            </a:r>
            <a:r>
              <a:rPr lang="de-CH" dirty="0" err="1"/>
              <a:t>Presbyakusis</a:t>
            </a:r>
            <a:r>
              <a:rPr lang="de-CH" dirty="0"/>
              <a:t>: Fakt oder Fiktion?</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6063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4/44/Basel_-_M%C3%BCnsterpanorama_Juni_2019.jpg/1772px-Basel_-_M%C3%BCnsterpanorama_Juni_20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060848"/>
            <a:ext cx="8243373" cy="33843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868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ildergebnis für presbyakusi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548680"/>
            <a:ext cx="5538192" cy="55381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05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Hörverlust abhängig vom Alter</a:t>
            </a:r>
          </a:p>
        </p:txBody>
      </p:sp>
      <p:pic>
        <p:nvPicPr>
          <p:cNvPr id="1026" name="Picture 2" descr="Bildergebnis für presbyakusis schweiz">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28800"/>
            <a:ext cx="6349537" cy="4174822"/>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123728" y="5050235"/>
            <a:ext cx="1711751" cy="307777"/>
          </a:xfrm>
          <a:prstGeom prst="rect">
            <a:avLst/>
          </a:prstGeom>
          <a:noFill/>
        </p:spPr>
        <p:txBody>
          <a:bodyPr wrap="none" rtlCol="0">
            <a:spAutoFit/>
          </a:bodyPr>
          <a:lstStyle/>
          <a:p>
            <a:r>
              <a:rPr lang="de-CH" sz="1400" dirty="0"/>
              <a:t>Swiss Medical Forum</a:t>
            </a:r>
          </a:p>
        </p:txBody>
      </p:sp>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909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66025"/>
            <a:ext cx="6768752" cy="47853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feld 3"/>
          <p:cNvSpPr txBox="1"/>
          <p:nvPr/>
        </p:nvSpPr>
        <p:spPr>
          <a:xfrm>
            <a:off x="675223" y="5229200"/>
            <a:ext cx="7274364" cy="307777"/>
          </a:xfrm>
          <a:prstGeom prst="rect">
            <a:avLst/>
          </a:prstGeom>
          <a:noFill/>
        </p:spPr>
        <p:txBody>
          <a:bodyPr wrap="none" rtlCol="0">
            <a:spAutoFit/>
          </a:bodyPr>
          <a:lstStyle/>
          <a:p>
            <a:r>
              <a:rPr lang="de-DE" sz="1400" dirty="0"/>
              <a:t>Vergleich der Prävalenz von Schwerhörigkeit verschiedener Studien (aus </a:t>
            </a:r>
            <a:r>
              <a:rPr lang="de-DE" sz="1400" dirty="0" err="1"/>
              <a:t>Gablenz</a:t>
            </a:r>
            <a:r>
              <a:rPr lang="de-DE" sz="1400" dirty="0"/>
              <a:t> &amp; </a:t>
            </a:r>
            <a:r>
              <a:rPr lang="de-DE" sz="1400" dirty="0" err="1"/>
              <a:t>Holube</a:t>
            </a:r>
            <a:r>
              <a:rPr lang="de-DE" sz="1400" dirty="0"/>
              <a:t>, 2015) </a:t>
            </a:r>
            <a:endParaRPr lang="de-CH" sz="1400" dirty="0"/>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482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dirty="0"/>
              <a:t>Was passiert bei der </a:t>
            </a:r>
            <a:r>
              <a:rPr lang="de-CH" dirty="0" err="1"/>
              <a:t>Presbyakusis</a:t>
            </a:r>
            <a:r>
              <a:rPr lang="de-CH" dirty="0"/>
              <a:t> im Innenohr?</a:t>
            </a:r>
          </a:p>
        </p:txBody>
      </p:sp>
      <p:sp>
        <p:nvSpPr>
          <p:cNvPr id="3" name="Inhaltsplatzhalter 2"/>
          <p:cNvSpPr>
            <a:spLocks noGrp="1"/>
          </p:cNvSpPr>
          <p:nvPr>
            <p:ph sz="quarter" idx="1"/>
          </p:nvPr>
        </p:nvSpPr>
        <p:spPr/>
        <p:txBody>
          <a:bodyPr>
            <a:normAutofit lnSpcReduction="10000"/>
          </a:bodyPr>
          <a:lstStyle/>
          <a:p>
            <a:r>
              <a:rPr lang="de-CH" b="1" dirty="0"/>
              <a:t>Sensorische </a:t>
            </a:r>
            <a:r>
              <a:rPr lang="de-CH" b="1" dirty="0" err="1"/>
              <a:t>Presbyakusis</a:t>
            </a:r>
            <a:r>
              <a:rPr lang="de-CH" dirty="0"/>
              <a:t>: Verlust von Haarzellen im </a:t>
            </a:r>
            <a:r>
              <a:rPr lang="de-CH" dirty="0" err="1"/>
              <a:t>Cortischen</a:t>
            </a:r>
            <a:r>
              <a:rPr lang="de-CH" dirty="0"/>
              <a:t> Organ</a:t>
            </a:r>
          </a:p>
          <a:p>
            <a:pPr marL="0" indent="0">
              <a:buNone/>
            </a:pPr>
            <a:endParaRPr lang="de-CH" dirty="0"/>
          </a:p>
          <a:p>
            <a:r>
              <a:rPr lang="de-CH" b="1" dirty="0"/>
              <a:t>Neurale </a:t>
            </a:r>
            <a:r>
              <a:rPr lang="de-CH" b="1" dirty="0" err="1"/>
              <a:t>Presbyakusis</a:t>
            </a:r>
            <a:r>
              <a:rPr lang="de-CH" dirty="0"/>
              <a:t>: Verlust von Neuriten/Synapsen</a:t>
            </a:r>
          </a:p>
          <a:p>
            <a:pPr marL="0" indent="0">
              <a:buNone/>
            </a:pPr>
            <a:endParaRPr lang="de-CH" dirty="0"/>
          </a:p>
          <a:p>
            <a:r>
              <a:rPr lang="de-CH" b="1" dirty="0" err="1"/>
              <a:t>Striale</a:t>
            </a:r>
            <a:r>
              <a:rPr lang="de-CH" b="1" dirty="0"/>
              <a:t> </a:t>
            </a:r>
            <a:r>
              <a:rPr lang="de-CH" b="1" dirty="0" err="1"/>
              <a:t>Presbyakusis</a:t>
            </a:r>
            <a:r>
              <a:rPr lang="de-CH" dirty="0"/>
              <a:t>: Degeneration von Kapillaren in der </a:t>
            </a:r>
            <a:r>
              <a:rPr lang="de-CH" dirty="0" err="1"/>
              <a:t>Stria</a:t>
            </a:r>
            <a:r>
              <a:rPr lang="de-CH" dirty="0"/>
              <a:t> </a:t>
            </a:r>
            <a:r>
              <a:rPr lang="de-CH" dirty="0" err="1"/>
              <a:t>vascularis</a:t>
            </a:r>
            <a:endParaRPr lang="de-CH" dirty="0"/>
          </a:p>
          <a:p>
            <a:pPr marL="0" indent="0">
              <a:buNone/>
            </a:pPr>
            <a:endParaRPr lang="de-CH" dirty="0"/>
          </a:p>
          <a:p>
            <a:r>
              <a:rPr lang="de-CH" b="1" dirty="0"/>
              <a:t>Atrophie</a:t>
            </a:r>
            <a:r>
              <a:rPr lang="de-CH" dirty="0"/>
              <a:t> des Ligamentum spirale</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1225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ildergebnis für organ of corti agei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3" y="692696"/>
            <a:ext cx="6069075" cy="46428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p:cNvSpPr txBox="1"/>
          <p:nvPr/>
        </p:nvSpPr>
        <p:spPr>
          <a:xfrm>
            <a:off x="2915816" y="2195572"/>
            <a:ext cx="1314784" cy="369332"/>
          </a:xfrm>
          <a:prstGeom prst="rect">
            <a:avLst/>
          </a:prstGeom>
          <a:noFill/>
        </p:spPr>
        <p:txBody>
          <a:bodyPr wrap="none" rtlCol="0">
            <a:spAutoFit/>
          </a:bodyPr>
          <a:lstStyle/>
          <a:p>
            <a:r>
              <a:rPr lang="de-CH" dirty="0" err="1"/>
              <a:t>Lig</a:t>
            </a:r>
            <a:r>
              <a:rPr lang="de-CH" dirty="0"/>
              <a:t>. spirale</a:t>
            </a:r>
          </a:p>
        </p:txBody>
      </p:sp>
    </p:spTree>
    <p:extLst>
      <p:ext uri="{BB962C8B-B14F-4D97-AF65-F5344CB8AC3E}">
        <p14:creationId xmlns:p14="http://schemas.microsoft.com/office/powerpoint/2010/main" val="3688698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Sensorische </a:t>
            </a:r>
            <a:r>
              <a:rPr lang="de-CH" dirty="0" err="1"/>
              <a:t>Presbyakusis</a:t>
            </a:r>
            <a:endParaRPr lang="de-CH" dirty="0"/>
          </a:p>
        </p:txBody>
      </p:sp>
      <p:pic>
        <p:nvPicPr>
          <p:cNvPr id="5122" name="Picture 2" descr="http://otopathologylaboratory.org/wp-content/uploads/2016/12/Aging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484784"/>
            <a:ext cx="6096000" cy="4000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1259632" y="5949280"/>
            <a:ext cx="2233304" cy="369332"/>
          </a:xfrm>
          <a:prstGeom prst="rect">
            <a:avLst/>
          </a:prstGeom>
          <a:noFill/>
        </p:spPr>
        <p:txBody>
          <a:bodyPr wrap="none" rtlCol="0">
            <a:spAutoFit/>
          </a:bodyPr>
          <a:lstStyle/>
          <a:p>
            <a:r>
              <a:rPr lang="de-CH" dirty="0" err="1"/>
              <a:t>Otopathology</a:t>
            </a:r>
            <a:r>
              <a:rPr lang="de-CH" dirty="0"/>
              <a:t> MEEI</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9727" y="5888648"/>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735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1752" y="365792"/>
            <a:ext cx="8534400" cy="758952"/>
          </a:xfrm>
        </p:spPr>
        <p:txBody>
          <a:bodyPr>
            <a:normAutofit fontScale="90000"/>
          </a:bodyPr>
          <a:lstStyle/>
          <a:p>
            <a:r>
              <a:rPr lang="de-CH" dirty="0"/>
              <a:t>Degeneration des Spiralganglions: neuronale </a:t>
            </a:r>
            <a:r>
              <a:rPr lang="de-CH" dirty="0" err="1"/>
              <a:t>Presbyakusis</a:t>
            </a:r>
            <a:endParaRPr lang="de-CH" dirty="0"/>
          </a:p>
        </p:txBody>
      </p:sp>
      <p:pic>
        <p:nvPicPr>
          <p:cNvPr id="3074" name="Picture 2" descr="http://otopathologylaboratory.org/wp-content/uploads/2016/12/Aging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556792"/>
            <a:ext cx="6096000" cy="3990975"/>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p:cNvSpPr/>
          <p:nvPr/>
        </p:nvSpPr>
        <p:spPr>
          <a:xfrm>
            <a:off x="979600" y="5733256"/>
            <a:ext cx="2233304" cy="369332"/>
          </a:xfrm>
          <a:prstGeom prst="rect">
            <a:avLst/>
          </a:prstGeom>
        </p:spPr>
        <p:txBody>
          <a:bodyPr wrap="none">
            <a:spAutoFit/>
          </a:bodyPr>
          <a:lstStyle/>
          <a:p>
            <a:r>
              <a:rPr lang="de-CH" dirty="0" err="1"/>
              <a:t>Otopathology</a:t>
            </a:r>
            <a:r>
              <a:rPr lang="de-CH" dirty="0"/>
              <a:t> MEEI</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7159" y="591792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557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46856" y="-27384"/>
            <a:ext cx="8229600" cy="1066800"/>
          </a:xfrm>
        </p:spPr>
        <p:txBody>
          <a:bodyPr/>
          <a:lstStyle/>
          <a:p>
            <a:r>
              <a:rPr lang="de-CH" dirty="0" err="1"/>
              <a:t>Auditorische</a:t>
            </a:r>
            <a:r>
              <a:rPr lang="de-CH" dirty="0"/>
              <a:t> </a:t>
            </a:r>
            <a:r>
              <a:rPr lang="de-CH" dirty="0" err="1"/>
              <a:t>Synaptopathie</a:t>
            </a:r>
            <a:endParaRPr lang="de-CH" dirty="0"/>
          </a:p>
        </p:txBody>
      </p:sp>
      <p:pic>
        <p:nvPicPr>
          <p:cNvPr id="2089" name="Picture 41" descr="Ähnliches Foto">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844824"/>
            <a:ext cx="5128456" cy="36412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837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dirty="0"/>
              <a:t>Verlust an Synapsen und </a:t>
            </a:r>
            <a:r>
              <a:rPr lang="de-CH" dirty="0" err="1"/>
              <a:t>Presbyakusis</a:t>
            </a:r>
            <a:endParaRPr lang="de-CH" dirty="0"/>
          </a:p>
        </p:txBody>
      </p:sp>
      <p:sp>
        <p:nvSpPr>
          <p:cNvPr id="4" name="AutoShape 2" descr="Bildergebnis für auditory synaptopathy">
            <a:hlinkClick r:id="rId2"/>
          </p:cNvPr>
          <p:cNvSpPr>
            <a:spLocks noChangeAspect="1" noChangeArrowheads="1"/>
          </p:cNvSpPr>
          <p:nvPr/>
        </p:nvSpPr>
        <p:spPr bwMode="auto">
          <a:xfrm>
            <a:off x="120650" y="-1096963"/>
            <a:ext cx="4286250" cy="2286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
        <p:nvSpPr>
          <p:cNvPr id="5" name="AutoShape 4" descr="Bildergebnis für auditory synaptopathy">
            <a:hlinkClick r:id="rId2"/>
          </p:cNvPr>
          <p:cNvSpPr>
            <a:spLocks noChangeAspect="1" noChangeArrowheads="1"/>
          </p:cNvSpPr>
          <p:nvPr/>
        </p:nvSpPr>
        <p:spPr bwMode="auto">
          <a:xfrm>
            <a:off x="273050" y="-944563"/>
            <a:ext cx="4286250" cy="2286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3078" name="Picture 6" descr="Bildergebnis für auditory synaptopathy">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2492896"/>
            <a:ext cx="5256584" cy="28035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2405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Atrophie </a:t>
            </a:r>
            <a:r>
              <a:rPr lang="de-CH" dirty="0" err="1"/>
              <a:t>Stria</a:t>
            </a:r>
            <a:r>
              <a:rPr lang="de-CH" dirty="0"/>
              <a:t> </a:t>
            </a:r>
            <a:r>
              <a:rPr lang="de-CH" dirty="0" err="1"/>
              <a:t>vascularis</a:t>
            </a:r>
            <a:endParaRPr lang="de-CH" dirty="0"/>
          </a:p>
        </p:txBody>
      </p:sp>
      <p:pic>
        <p:nvPicPr>
          <p:cNvPr id="2050" name="Picture 2" descr="http://otopathologylaboratory.org/wp-content/uploads/2016/12/Aging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688" y="3140968"/>
            <a:ext cx="3672408" cy="264528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otopathologylaboratory.org/wp-content/uploads/2016/12/Aging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818328"/>
            <a:ext cx="3510509" cy="2645282"/>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p:cNvSpPr/>
          <p:nvPr/>
        </p:nvSpPr>
        <p:spPr>
          <a:xfrm>
            <a:off x="293864" y="5877272"/>
            <a:ext cx="2233304" cy="369332"/>
          </a:xfrm>
          <a:prstGeom prst="rect">
            <a:avLst/>
          </a:prstGeom>
        </p:spPr>
        <p:txBody>
          <a:bodyPr wrap="none">
            <a:spAutoFit/>
          </a:bodyPr>
          <a:lstStyle/>
          <a:p>
            <a:r>
              <a:rPr lang="de-CH" dirty="0" err="1"/>
              <a:t>Otopathology</a:t>
            </a:r>
            <a:r>
              <a:rPr lang="de-CH" dirty="0"/>
              <a:t> MEEI</a:t>
            </a:r>
          </a:p>
        </p:txBody>
      </p:sp>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631" y="5786250"/>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3454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Atrophie des Ligamentum Spirale</a:t>
            </a:r>
          </a:p>
        </p:txBody>
      </p:sp>
      <p:pic>
        <p:nvPicPr>
          <p:cNvPr id="4098" name="Picture 2" descr="http://otopathologylaboratory.org/wp-content/uploads/2016/12/Aging8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628800"/>
            <a:ext cx="6096000" cy="3990975"/>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p:cNvSpPr/>
          <p:nvPr/>
        </p:nvSpPr>
        <p:spPr>
          <a:xfrm>
            <a:off x="1187624" y="5733256"/>
            <a:ext cx="2233304" cy="369332"/>
          </a:xfrm>
          <a:prstGeom prst="rect">
            <a:avLst/>
          </a:prstGeom>
        </p:spPr>
        <p:txBody>
          <a:bodyPr wrap="none">
            <a:spAutoFit/>
          </a:bodyPr>
          <a:lstStyle/>
          <a:p>
            <a:r>
              <a:rPr lang="de-CH" dirty="0" err="1"/>
              <a:t>Otopathology</a:t>
            </a:r>
            <a:r>
              <a:rPr lang="de-CH" dirty="0"/>
              <a:t> MEEI</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5873988"/>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698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Unterschiedliche Pathologien</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descr="Bildergebnis für one size fits al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3727" y="1844824"/>
            <a:ext cx="5403615" cy="2089399"/>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2987824" y="4929070"/>
            <a:ext cx="2863284" cy="369332"/>
          </a:xfrm>
          <a:prstGeom prst="rect">
            <a:avLst/>
          </a:prstGeom>
          <a:noFill/>
        </p:spPr>
        <p:txBody>
          <a:bodyPr wrap="none" rtlCol="0">
            <a:spAutoFit/>
          </a:bodyPr>
          <a:lstStyle/>
          <a:p>
            <a:r>
              <a:rPr lang="de-CH" dirty="0"/>
              <a:t>Nicht </a:t>
            </a:r>
            <a:r>
              <a:rPr lang="de-CH" b="1" dirty="0" err="1"/>
              <a:t>one</a:t>
            </a:r>
            <a:r>
              <a:rPr lang="de-CH" b="1" dirty="0"/>
              <a:t> </a:t>
            </a:r>
            <a:r>
              <a:rPr lang="de-CH" b="1" dirty="0" err="1"/>
              <a:t>size</a:t>
            </a:r>
            <a:r>
              <a:rPr lang="de-CH" b="1" dirty="0"/>
              <a:t> </a:t>
            </a:r>
            <a:r>
              <a:rPr lang="de-CH" b="1" dirty="0" err="1"/>
              <a:t>fits</a:t>
            </a:r>
            <a:r>
              <a:rPr lang="de-CH" b="1" dirty="0"/>
              <a:t> </a:t>
            </a:r>
            <a:r>
              <a:rPr lang="de-CH" b="1" dirty="0" err="1"/>
              <a:t>it</a:t>
            </a:r>
            <a:r>
              <a:rPr lang="de-CH" b="1" dirty="0"/>
              <a:t> all</a:t>
            </a:r>
            <a:r>
              <a:rPr lang="de-CH" dirty="0"/>
              <a:t>!</a:t>
            </a:r>
          </a:p>
        </p:txBody>
      </p:sp>
    </p:spTree>
    <p:extLst>
      <p:ext uri="{BB962C8B-B14F-4D97-AF65-F5344CB8AC3E}">
        <p14:creationId xmlns:p14="http://schemas.microsoft.com/office/powerpoint/2010/main" val="1972399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Tiermodelle und </a:t>
            </a:r>
            <a:r>
              <a:rPr lang="de-CH" dirty="0" err="1"/>
              <a:t>Presbyakusis</a:t>
            </a:r>
            <a:endParaRPr lang="de-CH" dirty="0"/>
          </a:p>
        </p:txBody>
      </p:sp>
      <p:sp>
        <p:nvSpPr>
          <p:cNvPr id="4" name="Textfeld 3"/>
          <p:cNvSpPr txBox="1"/>
          <p:nvPr/>
        </p:nvSpPr>
        <p:spPr>
          <a:xfrm>
            <a:off x="11700792" y="7245424"/>
            <a:ext cx="50405600" cy="3416320"/>
          </a:xfrm>
          <a:prstGeom prst="rect">
            <a:avLst/>
          </a:prstGeom>
          <a:noFill/>
        </p:spPr>
        <p:txBody>
          <a:bodyPr wrap="square" rtlCol="0">
            <a:spAutoFit/>
          </a:bodyPr>
          <a:lstStyle/>
          <a:p>
            <a:r>
              <a:rPr lang="en-US" i="1" dirty="0"/>
              <a:t>J </a:t>
            </a:r>
            <a:r>
              <a:rPr lang="en-US" i="1" dirty="0" err="1"/>
              <a:t>Clin</a:t>
            </a:r>
            <a:r>
              <a:rPr lang="en-US" i="1" dirty="0"/>
              <a:t> Invest. 2018 Nov 1;128(11):4938-4955. </a:t>
            </a:r>
            <a:r>
              <a:rPr lang="en-US" i="1" dirty="0" err="1"/>
              <a:t>doi</a:t>
            </a:r>
            <a:r>
              <a:rPr lang="en-US" i="1" dirty="0"/>
              <a:t>: 10.1172/JCI98058. </a:t>
            </a:r>
            <a:r>
              <a:rPr lang="en-US" i="1" dirty="0" err="1"/>
              <a:t>Epub</a:t>
            </a:r>
            <a:r>
              <a:rPr lang="en-US" i="1" dirty="0"/>
              <a:t> 2018 Sep 24.</a:t>
            </a:r>
          </a:p>
          <a:p>
            <a:endParaRPr lang="en-US" i="1" dirty="0"/>
          </a:p>
          <a:p>
            <a:r>
              <a:rPr lang="en-US" i="1" dirty="0"/>
              <a:t>Tuberous sclerosis complex-mediated mTORC1 </a:t>
            </a:r>
            <a:r>
              <a:rPr lang="en-US" i="1" dirty="0" err="1"/>
              <a:t>overactivation</a:t>
            </a:r>
            <a:r>
              <a:rPr lang="en-US" i="1" dirty="0"/>
              <a:t> promotes age-related hearing loss.</a:t>
            </a:r>
          </a:p>
          <a:p>
            <a:endParaRPr lang="en-US" i="1" dirty="0"/>
          </a:p>
          <a:p>
            <a:r>
              <a:rPr lang="en-US" i="1" dirty="0"/>
              <a:t>Fu X1, Sun X1, Zhang L1, Jin Y1, Chai R2, Yang L1, Zhang A1,3, Liu X1, Bai X4, Li J3, Wang H3, Gao J1.</a:t>
            </a:r>
          </a:p>
          <a:p>
            <a:endParaRPr lang="en-US" i="1" dirty="0"/>
          </a:p>
          <a:p>
            <a:endParaRPr lang="en-US" i="1" dirty="0"/>
          </a:p>
          <a:p>
            <a:endParaRPr lang="en-US" i="1" dirty="0"/>
          </a:p>
          <a:p>
            <a:r>
              <a:rPr lang="en-US" i="1" dirty="0"/>
              <a:t>Author information</a:t>
            </a:r>
          </a:p>
          <a:p>
            <a:endParaRPr lang="en-US" i="1" dirty="0"/>
          </a:p>
          <a:p>
            <a:r>
              <a:rPr lang="en-US" i="1" dirty="0"/>
              <a:t>1School of Life Science and Key Laboratory of the Ministry of Education for Experimental Teratology, Shandong University, Jinan, China.2Key Laboratory for Development Genes and Human Disease, Southeast University, Nanjing, China.3Department of Otolaryngology-Head and Neck Surgery, Provincial Hospital Affiliated to Shandong University, Jinan, China.4State Key Laboratory of Organ Failure Research, Department of Cell Biology, School of Basic Medical Sciences, Southern Medical University, Guangzhou, China</a:t>
            </a:r>
            <a:endParaRPr lang="de-CH" i="1" dirty="0"/>
          </a:p>
        </p:txBody>
      </p:sp>
      <p:sp>
        <p:nvSpPr>
          <p:cNvPr id="5" name="Rectangle 2"/>
          <p:cNvSpPr>
            <a:spLocks noChangeArrowheads="1"/>
          </p:cNvSpPr>
          <p:nvPr/>
        </p:nvSpPr>
        <p:spPr bwMode="auto">
          <a:xfrm>
            <a:off x="971600" y="2802994"/>
            <a:ext cx="777686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158700" bIns="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altLang="de-DE" sz="1800" b="1" i="0" u="none" strike="noStrike" cap="none" normalizeH="0" baseline="0" dirty="0" err="1">
                <a:ln>
                  <a:noFill/>
                </a:ln>
                <a:solidFill>
                  <a:schemeClr val="tx1"/>
                </a:solidFill>
                <a:effectLst/>
                <a:latin typeface="Arial" pitchFamily="34" charset="0"/>
                <a:cs typeface="Arial" pitchFamily="34" charset="0"/>
              </a:rPr>
              <a:t>Tuberous</a:t>
            </a:r>
            <a:r>
              <a:rPr kumimoji="0" lang="de-DE" altLang="de-DE" sz="1800" b="1" i="0" u="none" strike="noStrike" cap="none" normalizeH="0" baseline="0" dirty="0">
                <a:ln>
                  <a:noFill/>
                </a:ln>
                <a:solidFill>
                  <a:schemeClr val="tx1"/>
                </a:solidFill>
                <a:effectLst/>
                <a:latin typeface="Arial" pitchFamily="34" charset="0"/>
                <a:cs typeface="Arial" pitchFamily="34" charset="0"/>
              </a:rPr>
              <a:t> </a:t>
            </a:r>
            <a:r>
              <a:rPr kumimoji="0" lang="de-DE" altLang="de-DE" sz="1800" b="1" i="0" u="none" strike="noStrike" cap="none" normalizeH="0" baseline="0" dirty="0" err="1">
                <a:ln>
                  <a:noFill/>
                </a:ln>
                <a:solidFill>
                  <a:schemeClr val="tx1"/>
                </a:solidFill>
                <a:effectLst/>
                <a:latin typeface="Arial" pitchFamily="34" charset="0"/>
                <a:cs typeface="Arial" pitchFamily="34" charset="0"/>
              </a:rPr>
              <a:t>sclerosis</a:t>
            </a:r>
            <a:r>
              <a:rPr kumimoji="0" lang="de-DE" altLang="de-DE" sz="1800" b="1" i="0" u="none" strike="noStrike" cap="none" normalizeH="0" baseline="0" dirty="0">
                <a:ln>
                  <a:noFill/>
                </a:ln>
                <a:solidFill>
                  <a:schemeClr val="tx1"/>
                </a:solidFill>
                <a:effectLst/>
                <a:latin typeface="Arial" pitchFamily="34" charset="0"/>
                <a:cs typeface="Arial" pitchFamily="34" charset="0"/>
              </a:rPr>
              <a:t> </a:t>
            </a:r>
            <a:r>
              <a:rPr kumimoji="0" lang="de-DE" altLang="de-DE" sz="1800" b="1" i="0" u="none" strike="noStrike" cap="none" normalizeH="0" baseline="0" dirty="0" err="1">
                <a:ln>
                  <a:noFill/>
                </a:ln>
                <a:solidFill>
                  <a:schemeClr val="tx1"/>
                </a:solidFill>
                <a:effectLst/>
                <a:latin typeface="Arial" pitchFamily="34" charset="0"/>
                <a:cs typeface="Arial" pitchFamily="34" charset="0"/>
              </a:rPr>
              <a:t>complex</a:t>
            </a:r>
            <a:r>
              <a:rPr kumimoji="0" lang="de-DE" altLang="de-DE" sz="1800" b="1" i="0" u="none" strike="noStrike" cap="none" normalizeH="0" baseline="0" dirty="0">
                <a:ln>
                  <a:noFill/>
                </a:ln>
                <a:solidFill>
                  <a:schemeClr val="tx1"/>
                </a:solidFill>
                <a:effectLst/>
                <a:latin typeface="Arial" pitchFamily="34" charset="0"/>
                <a:cs typeface="Arial" pitchFamily="34" charset="0"/>
              </a:rPr>
              <a:t>–</a:t>
            </a:r>
            <a:r>
              <a:rPr kumimoji="0" lang="de-DE" altLang="de-DE" sz="1800" b="1" i="0" u="none" strike="noStrike" cap="none" normalizeH="0" baseline="0" dirty="0" err="1">
                <a:ln>
                  <a:noFill/>
                </a:ln>
                <a:solidFill>
                  <a:schemeClr val="tx1"/>
                </a:solidFill>
                <a:effectLst/>
                <a:latin typeface="Arial" pitchFamily="34" charset="0"/>
                <a:cs typeface="Arial" pitchFamily="34" charset="0"/>
              </a:rPr>
              <a:t>mediated</a:t>
            </a:r>
            <a:r>
              <a:rPr kumimoji="0" lang="de-DE" altLang="de-DE" sz="1800" b="1" i="0" u="none" strike="noStrike" cap="none" normalizeH="0" baseline="0" dirty="0">
                <a:ln>
                  <a:noFill/>
                </a:ln>
                <a:solidFill>
                  <a:schemeClr val="tx1"/>
                </a:solidFill>
                <a:effectLst/>
                <a:latin typeface="Arial" pitchFamily="34" charset="0"/>
                <a:cs typeface="Arial" pitchFamily="34" charset="0"/>
              </a:rPr>
              <a:t> mTORC1 </a:t>
            </a:r>
            <a:r>
              <a:rPr kumimoji="0" lang="de-DE" altLang="de-DE" sz="1800" b="1" i="0" u="none" strike="noStrike" cap="none" normalizeH="0" baseline="0" dirty="0" err="1">
                <a:ln>
                  <a:noFill/>
                </a:ln>
                <a:solidFill>
                  <a:schemeClr val="tx1"/>
                </a:solidFill>
                <a:effectLst/>
                <a:latin typeface="Arial" pitchFamily="34" charset="0"/>
                <a:cs typeface="Arial" pitchFamily="34" charset="0"/>
              </a:rPr>
              <a:t>overactivation</a:t>
            </a:r>
            <a:r>
              <a:rPr kumimoji="0" lang="de-DE" altLang="de-DE" sz="1800" b="1" i="0" u="none" strike="noStrike" cap="none" normalizeH="0" baseline="0" dirty="0">
                <a:ln>
                  <a:noFill/>
                </a:ln>
                <a:solidFill>
                  <a:schemeClr val="tx1"/>
                </a:solidFill>
                <a:effectLst/>
                <a:latin typeface="Arial" pitchFamily="34" charset="0"/>
                <a:cs typeface="Arial" pitchFamily="34" charset="0"/>
              </a:rPr>
              <a:t> </a:t>
            </a:r>
            <a:r>
              <a:rPr kumimoji="0" lang="de-DE" altLang="de-DE" sz="1800" b="1" i="0" u="none" strike="noStrike" cap="none" normalizeH="0" baseline="0" dirty="0" err="1">
                <a:ln>
                  <a:noFill/>
                </a:ln>
                <a:solidFill>
                  <a:schemeClr val="tx1"/>
                </a:solidFill>
                <a:effectLst/>
                <a:latin typeface="Arial" pitchFamily="34" charset="0"/>
                <a:cs typeface="Arial" pitchFamily="34" charset="0"/>
              </a:rPr>
              <a:t>promotes</a:t>
            </a:r>
            <a:r>
              <a:rPr kumimoji="0" lang="de-DE" altLang="de-DE" sz="1800" b="1" i="0" u="none" strike="noStrike" cap="none" normalizeH="0" baseline="0" dirty="0">
                <a:ln>
                  <a:noFill/>
                </a:ln>
                <a:solidFill>
                  <a:schemeClr val="tx1"/>
                </a:solidFill>
                <a:effectLst/>
                <a:latin typeface="Arial" pitchFamily="34" charset="0"/>
                <a:cs typeface="Arial" pitchFamily="34" charset="0"/>
              </a:rPr>
              <a:t> </a:t>
            </a:r>
            <a:r>
              <a:rPr kumimoji="0" lang="de-DE" altLang="de-DE" sz="1800" b="1" i="0" u="none" strike="noStrike" cap="none" normalizeH="0" baseline="0" dirty="0" err="1">
                <a:ln>
                  <a:noFill/>
                </a:ln>
                <a:solidFill>
                  <a:schemeClr val="tx1"/>
                </a:solidFill>
                <a:effectLst/>
                <a:latin typeface="Arial" pitchFamily="34" charset="0"/>
                <a:cs typeface="Arial" pitchFamily="34" charset="0"/>
              </a:rPr>
              <a:t>age-related</a:t>
            </a:r>
            <a:r>
              <a:rPr kumimoji="0" lang="de-DE" altLang="de-DE" sz="1800" b="1" i="0" u="none" strike="noStrike" cap="none" normalizeH="0" baseline="0" dirty="0">
                <a:ln>
                  <a:noFill/>
                </a:ln>
                <a:solidFill>
                  <a:schemeClr val="tx1"/>
                </a:solidFill>
                <a:effectLst/>
                <a:latin typeface="Arial" pitchFamily="34" charset="0"/>
                <a:cs typeface="Arial" pitchFamily="34" charset="0"/>
              </a:rPr>
              <a:t> </a:t>
            </a:r>
            <a:r>
              <a:rPr kumimoji="0" lang="de-DE" altLang="de-DE" sz="1800" b="1" i="0" u="none" strike="noStrike" cap="none" normalizeH="0" baseline="0" dirty="0" err="1">
                <a:ln>
                  <a:noFill/>
                </a:ln>
                <a:solidFill>
                  <a:schemeClr val="tx1"/>
                </a:solidFill>
                <a:effectLst/>
                <a:latin typeface="Arial" pitchFamily="34" charset="0"/>
                <a:cs typeface="Arial" pitchFamily="34" charset="0"/>
              </a:rPr>
              <a:t>hearing</a:t>
            </a:r>
            <a:r>
              <a:rPr kumimoji="0" lang="de-DE" altLang="de-DE" sz="1800" b="1" i="0" u="none" strike="noStrike" cap="none" normalizeH="0" baseline="0" dirty="0">
                <a:ln>
                  <a:noFill/>
                </a:ln>
                <a:solidFill>
                  <a:schemeClr val="tx1"/>
                </a:solidFill>
                <a:effectLst/>
                <a:latin typeface="Arial" pitchFamily="34" charset="0"/>
                <a:cs typeface="Arial" pitchFamily="34" charset="0"/>
              </a:rPr>
              <a:t> </a:t>
            </a:r>
            <a:r>
              <a:rPr kumimoji="0" lang="de-DE" altLang="de-DE" sz="1800" b="1" i="0" u="none" strike="noStrike" cap="none" normalizeH="0" baseline="0" dirty="0" err="1">
                <a:ln>
                  <a:noFill/>
                </a:ln>
                <a:solidFill>
                  <a:schemeClr val="tx1"/>
                </a:solidFill>
                <a:effectLst/>
                <a:latin typeface="Arial" pitchFamily="34" charset="0"/>
                <a:cs typeface="Arial" pitchFamily="34" charset="0"/>
              </a:rPr>
              <a:t>loss</a:t>
            </a:r>
            <a:endParaRPr kumimoji="0" lang="de-DE" altLang="de-DE" sz="1800" b="1" i="0" u="none" strike="noStrike" cap="none" normalizeH="0" baseline="0" dirty="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de-DE" altLang="de-DE" sz="900" b="0" i="0" u="none" strike="noStrike" cap="none" normalizeH="0" baseline="0" dirty="0" err="1">
                <a:ln>
                  <a:noFill/>
                </a:ln>
                <a:solidFill>
                  <a:srgbClr val="985735"/>
                </a:solidFill>
                <a:effectLst/>
                <a:latin typeface="Arial" pitchFamily="34" charset="0"/>
                <a:cs typeface="Arial" pitchFamily="34" charset="0"/>
                <a:hlinkClick r:id="rId2"/>
              </a:rPr>
              <a:t>Xiaolong</a:t>
            </a:r>
            <a:r>
              <a:rPr kumimoji="0" lang="de-DE" altLang="de-DE" sz="900" b="0" i="0" u="none" strike="noStrike" cap="none" normalizeH="0" baseline="0" dirty="0">
                <a:ln>
                  <a:noFill/>
                </a:ln>
                <a:solidFill>
                  <a:srgbClr val="985735"/>
                </a:solidFill>
                <a:effectLst/>
                <a:latin typeface="Arial" pitchFamily="34" charset="0"/>
                <a:cs typeface="Arial" pitchFamily="34" charset="0"/>
                <a:hlinkClick r:id="rId2"/>
              </a:rPr>
              <a:t> Fu</a:t>
            </a:r>
            <a:r>
              <a:rPr kumimoji="0" lang="de-DE" altLang="de-DE" sz="900" b="0" i="0" u="none" strike="noStrike" cap="none" normalizeH="0" baseline="0" dirty="0">
                <a:ln>
                  <a:noFill/>
                </a:ln>
                <a:solidFill>
                  <a:schemeClr val="tx1"/>
                </a:solidFill>
                <a:effectLst/>
                <a:latin typeface="Arial" pitchFamily="34" charset="0"/>
                <a:cs typeface="Arial" pitchFamily="34" charset="0"/>
              </a:rPr>
              <a:t>,</a:t>
            </a:r>
            <a:r>
              <a:rPr kumimoji="0" lang="de-DE" altLang="de-DE" sz="1800" b="0" i="0" u="none" strike="noStrike" cap="none" normalizeH="0" baseline="30000" dirty="0">
                <a:ln>
                  <a:noFill/>
                </a:ln>
                <a:solidFill>
                  <a:schemeClr val="tx1"/>
                </a:solidFill>
                <a:effectLst/>
                <a:latin typeface="Arial" pitchFamily="34" charset="0"/>
                <a:cs typeface="Arial" pitchFamily="34" charset="0"/>
              </a:rPr>
              <a:t>1</a:t>
            </a:r>
            <a:r>
              <a:rPr kumimoji="0" lang="de-DE" altLang="de-DE" sz="1800" b="0" i="0" u="none" strike="noStrike" cap="none" normalizeH="0" baseline="0" dirty="0">
                <a:ln>
                  <a:noFill/>
                </a:ln>
                <a:solidFill>
                  <a:schemeClr val="tx1"/>
                </a:solidFill>
                <a:effectLst/>
                <a:latin typeface="Arial" pitchFamily="34" charset="0"/>
                <a:cs typeface="Arial" pitchFamily="34" charset="0"/>
              </a:rPr>
              <a:t> </a:t>
            </a:r>
            <a:r>
              <a:rPr kumimoji="0" lang="de-DE" altLang="de-DE" sz="900" b="0" i="0" u="none" strike="noStrike" cap="none" normalizeH="0" baseline="0" dirty="0" err="1">
                <a:ln>
                  <a:noFill/>
                </a:ln>
                <a:solidFill>
                  <a:srgbClr val="985735"/>
                </a:solidFill>
                <a:effectLst/>
                <a:latin typeface="Arial" pitchFamily="34" charset="0"/>
                <a:cs typeface="Arial" pitchFamily="34" charset="0"/>
                <a:hlinkClick r:id="rId3"/>
              </a:rPr>
              <a:t>Xiaoyang</a:t>
            </a:r>
            <a:r>
              <a:rPr kumimoji="0" lang="de-DE" altLang="de-DE" sz="900" b="0" i="0" u="none" strike="noStrike" cap="none" normalizeH="0" baseline="0" dirty="0">
                <a:ln>
                  <a:noFill/>
                </a:ln>
                <a:solidFill>
                  <a:srgbClr val="985735"/>
                </a:solidFill>
                <a:effectLst/>
                <a:latin typeface="Arial" pitchFamily="34" charset="0"/>
                <a:cs typeface="Arial" pitchFamily="34" charset="0"/>
                <a:hlinkClick r:id="rId3"/>
              </a:rPr>
              <a:t> Sun</a:t>
            </a:r>
            <a:r>
              <a:rPr kumimoji="0" lang="de-DE" altLang="de-DE" sz="900" b="0" i="0" u="none" strike="noStrike" cap="none" normalizeH="0" baseline="0" dirty="0">
                <a:ln>
                  <a:noFill/>
                </a:ln>
                <a:solidFill>
                  <a:schemeClr val="tx1"/>
                </a:solidFill>
                <a:effectLst/>
                <a:latin typeface="Arial" pitchFamily="34" charset="0"/>
                <a:cs typeface="Arial" pitchFamily="34" charset="0"/>
              </a:rPr>
              <a:t>,</a:t>
            </a:r>
            <a:r>
              <a:rPr kumimoji="0" lang="de-DE" altLang="de-DE" sz="1800" b="0" i="0" u="none" strike="noStrike" cap="none" normalizeH="0" baseline="30000" dirty="0">
                <a:ln>
                  <a:noFill/>
                </a:ln>
                <a:solidFill>
                  <a:schemeClr val="tx1"/>
                </a:solidFill>
                <a:effectLst/>
                <a:latin typeface="Arial" pitchFamily="34" charset="0"/>
                <a:cs typeface="Arial" pitchFamily="34" charset="0"/>
              </a:rPr>
              <a:t>1</a:t>
            </a:r>
            <a:r>
              <a:rPr kumimoji="0" lang="de-DE" altLang="de-DE" sz="1800" b="0" i="0" u="none" strike="noStrike" cap="none" normalizeH="0" baseline="0" dirty="0">
                <a:ln>
                  <a:noFill/>
                </a:ln>
                <a:solidFill>
                  <a:schemeClr val="tx1"/>
                </a:solidFill>
                <a:effectLst/>
                <a:latin typeface="Arial" pitchFamily="34" charset="0"/>
                <a:cs typeface="Arial" pitchFamily="34" charset="0"/>
              </a:rPr>
              <a:t> </a:t>
            </a:r>
            <a:r>
              <a:rPr kumimoji="0" lang="de-DE" altLang="de-DE" sz="900" b="0" i="0" u="none" strike="noStrike" cap="none" normalizeH="0" baseline="0" dirty="0" err="1">
                <a:ln>
                  <a:noFill/>
                </a:ln>
                <a:solidFill>
                  <a:srgbClr val="985735"/>
                </a:solidFill>
                <a:effectLst/>
                <a:latin typeface="Arial" pitchFamily="34" charset="0"/>
                <a:cs typeface="Arial" pitchFamily="34" charset="0"/>
                <a:hlinkClick r:id="rId4"/>
              </a:rPr>
              <a:t>Linqing</a:t>
            </a:r>
            <a:r>
              <a:rPr kumimoji="0" lang="de-DE" altLang="de-DE" sz="900" b="0" i="0" u="none" strike="noStrike" cap="none" normalizeH="0" baseline="0" dirty="0">
                <a:ln>
                  <a:noFill/>
                </a:ln>
                <a:solidFill>
                  <a:srgbClr val="985735"/>
                </a:solidFill>
                <a:effectLst/>
                <a:latin typeface="Arial" pitchFamily="34" charset="0"/>
                <a:cs typeface="Arial" pitchFamily="34" charset="0"/>
                <a:hlinkClick r:id="rId4"/>
              </a:rPr>
              <a:t> Zhang</a:t>
            </a:r>
            <a:r>
              <a:rPr kumimoji="0" lang="de-DE" altLang="de-DE" sz="900" b="0" i="0" u="none" strike="noStrike" cap="none" normalizeH="0" baseline="0" dirty="0">
                <a:ln>
                  <a:noFill/>
                </a:ln>
                <a:solidFill>
                  <a:schemeClr val="tx1"/>
                </a:solidFill>
                <a:effectLst/>
                <a:latin typeface="Arial" pitchFamily="34" charset="0"/>
                <a:cs typeface="Arial" pitchFamily="34" charset="0"/>
              </a:rPr>
              <a:t>,</a:t>
            </a:r>
            <a:r>
              <a:rPr kumimoji="0" lang="de-DE" altLang="de-DE" sz="1800" b="0" i="0" u="none" strike="noStrike" cap="none" normalizeH="0" baseline="30000" dirty="0">
                <a:ln>
                  <a:noFill/>
                </a:ln>
                <a:solidFill>
                  <a:schemeClr val="tx1"/>
                </a:solidFill>
                <a:effectLst/>
                <a:latin typeface="Arial" pitchFamily="34" charset="0"/>
                <a:cs typeface="Arial" pitchFamily="34" charset="0"/>
              </a:rPr>
              <a:t>1</a:t>
            </a:r>
            <a:r>
              <a:rPr kumimoji="0" lang="de-DE" altLang="de-DE" sz="1800" b="0" i="0" u="none" strike="noStrike" cap="none" normalizeH="0" baseline="0" dirty="0">
                <a:ln>
                  <a:noFill/>
                </a:ln>
                <a:solidFill>
                  <a:schemeClr val="tx1"/>
                </a:solidFill>
                <a:effectLst/>
                <a:latin typeface="Arial" pitchFamily="34" charset="0"/>
                <a:cs typeface="Arial" pitchFamily="34" charset="0"/>
              </a:rPr>
              <a:t> </a:t>
            </a:r>
            <a:r>
              <a:rPr kumimoji="0" lang="de-DE" altLang="de-DE" sz="900" b="0" i="0" u="none" strike="noStrike" cap="none" normalizeH="0" baseline="0" dirty="0" err="1">
                <a:ln>
                  <a:noFill/>
                </a:ln>
                <a:solidFill>
                  <a:srgbClr val="985735"/>
                </a:solidFill>
                <a:effectLst/>
                <a:latin typeface="Arial" pitchFamily="34" charset="0"/>
                <a:cs typeface="Arial" pitchFamily="34" charset="0"/>
                <a:hlinkClick r:id="rId5"/>
              </a:rPr>
              <a:t>Yecheng</a:t>
            </a:r>
            <a:r>
              <a:rPr kumimoji="0" lang="de-DE" altLang="de-DE" sz="900" b="0" i="0" u="none" strike="noStrike" cap="none" normalizeH="0" baseline="0" dirty="0">
                <a:ln>
                  <a:noFill/>
                </a:ln>
                <a:solidFill>
                  <a:srgbClr val="985735"/>
                </a:solidFill>
                <a:effectLst/>
                <a:latin typeface="Arial" pitchFamily="34" charset="0"/>
                <a:cs typeface="Arial" pitchFamily="34" charset="0"/>
                <a:hlinkClick r:id="rId5"/>
              </a:rPr>
              <a:t> Jin</a:t>
            </a:r>
            <a:r>
              <a:rPr kumimoji="0" lang="de-DE" altLang="de-DE" sz="900" b="0" i="0" u="none" strike="noStrike" cap="none" normalizeH="0" baseline="0" dirty="0">
                <a:ln>
                  <a:noFill/>
                </a:ln>
                <a:solidFill>
                  <a:schemeClr val="tx1"/>
                </a:solidFill>
                <a:effectLst/>
                <a:latin typeface="Arial" pitchFamily="34" charset="0"/>
                <a:cs typeface="Arial" pitchFamily="34" charset="0"/>
              </a:rPr>
              <a:t>,</a:t>
            </a:r>
            <a:r>
              <a:rPr kumimoji="0" lang="de-DE" altLang="de-DE" sz="1800" b="0" i="0" u="none" strike="noStrike" cap="none" normalizeH="0" baseline="30000" dirty="0">
                <a:ln>
                  <a:noFill/>
                </a:ln>
                <a:solidFill>
                  <a:schemeClr val="tx1"/>
                </a:solidFill>
                <a:effectLst/>
                <a:latin typeface="Arial" pitchFamily="34" charset="0"/>
                <a:cs typeface="Arial" pitchFamily="34" charset="0"/>
              </a:rPr>
              <a:t>1</a:t>
            </a:r>
            <a:r>
              <a:rPr kumimoji="0" lang="de-DE" altLang="de-DE" sz="1800" b="0" i="0" u="none" strike="noStrike" cap="none" normalizeH="0" baseline="0" dirty="0">
                <a:ln>
                  <a:noFill/>
                </a:ln>
                <a:solidFill>
                  <a:schemeClr val="tx1"/>
                </a:solidFill>
                <a:effectLst/>
                <a:latin typeface="Arial" pitchFamily="34" charset="0"/>
                <a:cs typeface="Arial" pitchFamily="34" charset="0"/>
              </a:rPr>
              <a:t> </a:t>
            </a:r>
            <a:r>
              <a:rPr kumimoji="0" lang="de-DE" altLang="de-DE" sz="900" b="0" i="0" u="none" strike="noStrike" cap="none" normalizeH="0" baseline="0" dirty="0" err="1">
                <a:ln>
                  <a:noFill/>
                </a:ln>
                <a:solidFill>
                  <a:srgbClr val="985735"/>
                </a:solidFill>
                <a:effectLst/>
                <a:latin typeface="Arial" pitchFamily="34" charset="0"/>
                <a:cs typeface="Arial" pitchFamily="34" charset="0"/>
                <a:hlinkClick r:id="rId6"/>
              </a:rPr>
              <a:t>Renjie</a:t>
            </a:r>
            <a:r>
              <a:rPr kumimoji="0" lang="de-DE" altLang="de-DE" sz="900" b="0" i="0" u="none" strike="noStrike" cap="none" normalizeH="0" baseline="0" dirty="0">
                <a:ln>
                  <a:noFill/>
                </a:ln>
                <a:solidFill>
                  <a:srgbClr val="985735"/>
                </a:solidFill>
                <a:effectLst/>
                <a:latin typeface="Arial" pitchFamily="34" charset="0"/>
                <a:cs typeface="Arial" pitchFamily="34" charset="0"/>
                <a:hlinkClick r:id="rId6"/>
              </a:rPr>
              <a:t> Chai</a:t>
            </a:r>
            <a:r>
              <a:rPr kumimoji="0" lang="de-DE" altLang="de-DE" sz="900" b="0" i="0" u="none" strike="noStrike" cap="none" normalizeH="0" baseline="0" dirty="0">
                <a:ln>
                  <a:noFill/>
                </a:ln>
                <a:solidFill>
                  <a:schemeClr val="tx1"/>
                </a:solidFill>
                <a:effectLst/>
                <a:latin typeface="Arial" pitchFamily="34" charset="0"/>
                <a:cs typeface="Arial" pitchFamily="34" charset="0"/>
              </a:rPr>
              <a:t>,</a:t>
            </a:r>
            <a:r>
              <a:rPr kumimoji="0" lang="de-DE" altLang="de-DE" sz="1800" b="0" i="0" u="none" strike="noStrike" cap="none" normalizeH="0" baseline="30000" dirty="0">
                <a:ln>
                  <a:noFill/>
                </a:ln>
                <a:solidFill>
                  <a:schemeClr val="tx1"/>
                </a:solidFill>
                <a:effectLst/>
                <a:latin typeface="Arial" pitchFamily="34" charset="0"/>
                <a:cs typeface="Arial" pitchFamily="34" charset="0"/>
              </a:rPr>
              <a:t>2</a:t>
            </a:r>
            <a:r>
              <a:rPr kumimoji="0" lang="de-DE" altLang="de-DE" sz="1800" b="0" i="0" u="none" strike="noStrike" cap="none" normalizeH="0" baseline="0" dirty="0">
                <a:ln>
                  <a:noFill/>
                </a:ln>
                <a:solidFill>
                  <a:schemeClr val="tx1"/>
                </a:solidFill>
                <a:effectLst/>
                <a:latin typeface="Arial" pitchFamily="34" charset="0"/>
                <a:cs typeface="Arial" pitchFamily="34" charset="0"/>
              </a:rPr>
              <a:t> </a:t>
            </a:r>
            <a:r>
              <a:rPr kumimoji="0" lang="de-DE" altLang="de-DE" sz="900" b="0" i="0" u="none" strike="noStrike" cap="none" normalizeH="0" baseline="0" dirty="0">
                <a:ln>
                  <a:noFill/>
                </a:ln>
                <a:solidFill>
                  <a:srgbClr val="985735"/>
                </a:solidFill>
                <a:effectLst/>
                <a:latin typeface="Arial" pitchFamily="34" charset="0"/>
                <a:cs typeface="Arial" pitchFamily="34" charset="0"/>
                <a:hlinkClick r:id="rId7"/>
              </a:rPr>
              <a:t>Lili Yang</a:t>
            </a:r>
            <a:r>
              <a:rPr kumimoji="0" lang="de-DE" altLang="de-DE" sz="900" b="0" i="0" u="none" strike="noStrike" cap="none" normalizeH="0" baseline="0" dirty="0">
                <a:ln>
                  <a:noFill/>
                </a:ln>
                <a:solidFill>
                  <a:schemeClr val="tx1"/>
                </a:solidFill>
                <a:effectLst/>
                <a:latin typeface="Arial" pitchFamily="34" charset="0"/>
                <a:cs typeface="Arial" pitchFamily="34" charset="0"/>
              </a:rPr>
              <a:t>,</a:t>
            </a:r>
            <a:r>
              <a:rPr kumimoji="0" lang="de-DE" altLang="de-DE" sz="1800" b="0" i="0" u="none" strike="noStrike" cap="none" normalizeH="0" baseline="30000" dirty="0">
                <a:ln>
                  <a:noFill/>
                </a:ln>
                <a:solidFill>
                  <a:schemeClr val="tx1"/>
                </a:solidFill>
                <a:effectLst/>
                <a:latin typeface="Arial" pitchFamily="34" charset="0"/>
                <a:cs typeface="Arial" pitchFamily="34" charset="0"/>
              </a:rPr>
              <a:t>1</a:t>
            </a:r>
            <a:r>
              <a:rPr kumimoji="0" lang="de-DE" altLang="de-DE" sz="1800" b="0" i="0" u="none" strike="noStrike" cap="none" normalizeH="0" baseline="0" dirty="0">
                <a:ln>
                  <a:noFill/>
                </a:ln>
                <a:solidFill>
                  <a:schemeClr val="tx1"/>
                </a:solidFill>
                <a:effectLst/>
                <a:latin typeface="Arial" pitchFamily="34" charset="0"/>
                <a:cs typeface="Arial" pitchFamily="34" charset="0"/>
              </a:rPr>
              <a:t> </a:t>
            </a:r>
            <a:r>
              <a:rPr kumimoji="0" lang="de-DE" altLang="de-DE" sz="900" b="0" i="0" u="none" strike="noStrike" cap="none" normalizeH="0" baseline="0" dirty="0" err="1">
                <a:ln>
                  <a:noFill/>
                </a:ln>
                <a:solidFill>
                  <a:srgbClr val="985735"/>
                </a:solidFill>
                <a:effectLst/>
                <a:latin typeface="Arial" pitchFamily="34" charset="0"/>
                <a:cs typeface="Arial" pitchFamily="34" charset="0"/>
                <a:hlinkClick r:id="rId8"/>
              </a:rPr>
              <a:t>Aizhen</a:t>
            </a:r>
            <a:r>
              <a:rPr kumimoji="0" lang="de-DE" altLang="de-DE" sz="900" b="0" i="0" u="none" strike="noStrike" cap="none" normalizeH="0" baseline="0" dirty="0">
                <a:ln>
                  <a:noFill/>
                </a:ln>
                <a:solidFill>
                  <a:srgbClr val="985735"/>
                </a:solidFill>
                <a:effectLst/>
                <a:latin typeface="Arial" pitchFamily="34" charset="0"/>
                <a:cs typeface="Arial" pitchFamily="34" charset="0"/>
                <a:hlinkClick r:id="rId8"/>
              </a:rPr>
              <a:t> Zhang</a:t>
            </a:r>
            <a:r>
              <a:rPr kumimoji="0" lang="de-DE" altLang="de-DE" sz="900" b="0" i="0" u="none" strike="noStrike" cap="none" normalizeH="0" baseline="0" dirty="0">
                <a:ln>
                  <a:noFill/>
                </a:ln>
                <a:solidFill>
                  <a:schemeClr val="tx1"/>
                </a:solidFill>
                <a:effectLst/>
                <a:latin typeface="Arial" pitchFamily="34" charset="0"/>
                <a:cs typeface="Arial" pitchFamily="34" charset="0"/>
              </a:rPr>
              <a:t>,</a:t>
            </a:r>
            <a:r>
              <a:rPr kumimoji="0" lang="de-DE" altLang="de-DE" sz="1800" b="0" i="0" u="none" strike="noStrike" cap="none" normalizeH="0" baseline="30000" dirty="0">
                <a:ln>
                  <a:noFill/>
                </a:ln>
                <a:solidFill>
                  <a:schemeClr val="tx1"/>
                </a:solidFill>
                <a:effectLst/>
                <a:latin typeface="Arial" pitchFamily="34" charset="0"/>
                <a:cs typeface="Arial" pitchFamily="34" charset="0"/>
              </a:rPr>
              <a:t>1,3</a:t>
            </a:r>
            <a:r>
              <a:rPr kumimoji="0" lang="de-DE" altLang="de-DE" sz="1800" b="0" i="0" u="none" strike="noStrike" cap="none" normalizeH="0" baseline="0" dirty="0">
                <a:ln>
                  <a:noFill/>
                </a:ln>
                <a:solidFill>
                  <a:schemeClr val="tx1"/>
                </a:solidFill>
                <a:effectLst/>
                <a:latin typeface="Arial" pitchFamily="34" charset="0"/>
                <a:cs typeface="Arial" pitchFamily="34" charset="0"/>
              </a:rPr>
              <a:t> </a:t>
            </a:r>
            <a:r>
              <a:rPr kumimoji="0" lang="de-DE" altLang="de-DE" sz="900" b="0" i="0" u="none" strike="noStrike" cap="none" normalizeH="0" baseline="0" dirty="0" err="1">
                <a:ln>
                  <a:noFill/>
                </a:ln>
                <a:solidFill>
                  <a:srgbClr val="985735"/>
                </a:solidFill>
                <a:effectLst/>
                <a:latin typeface="Arial" pitchFamily="34" charset="0"/>
                <a:cs typeface="Arial" pitchFamily="34" charset="0"/>
                <a:hlinkClick r:id="rId9"/>
              </a:rPr>
              <a:t>Xiangguo</a:t>
            </a:r>
            <a:r>
              <a:rPr kumimoji="0" lang="de-DE" altLang="de-DE" sz="900" b="0" i="0" u="none" strike="noStrike" cap="none" normalizeH="0" baseline="0" dirty="0">
                <a:ln>
                  <a:noFill/>
                </a:ln>
                <a:solidFill>
                  <a:srgbClr val="985735"/>
                </a:solidFill>
                <a:effectLst/>
                <a:latin typeface="Arial" pitchFamily="34" charset="0"/>
                <a:cs typeface="Arial" pitchFamily="34" charset="0"/>
                <a:hlinkClick r:id="rId9"/>
              </a:rPr>
              <a:t> Liu</a:t>
            </a:r>
            <a:r>
              <a:rPr kumimoji="0" lang="de-DE" altLang="de-DE" sz="900" b="0" i="0" u="none" strike="noStrike" cap="none" normalizeH="0" baseline="0" dirty="0">
                <a:ln>
                  <a:noFill/>
                </a:ln>
                <a:solidFill>
                  <a:schemeClr val="tx1"/>
                </a:solidFill>
                <a:effectLst/>
                <a:latin typeface="Arial" pitchFamily="34" charset="0"/>
                <a:cs typeface="Arial" pitchFamily="34" charset="0"/>
              </a:rPr>
              <a:t>,</a:t>
            </a:r>
            <a:r>
              <a:rPr kumimoji="0" lang="de-DE" altLang="de-DE" sz="1800" b="0" i="0" u="none" strike="noStrike" cap="none" normalizeH="0" baseline="30000" dirty="0">
                <a:ln>
                  <a:noFill/>
                </a:ln>
                <a:solidFill>
                  <a:schemeClr val="tx1"/>
                </a:solidFill>
                <a:effectLst/>
                <a:latin typeface="Arial" pitchFamily="34" charset="0"/>
                <a:cs typeface="Arial" pitchFamily="34" charset="0"/>
              </a:rPr>
              <a:t>1</a:t>
            </a:r>
            <a:r>
              <a:rPr kumimoji="0" lang="de-DE" altLang="de-DE" sz="1800" b="0" i="0" u="none" strike="noStrike" cap="none" normalizeH="0" baseline="0" dirty="0">
                <a:ln>
                  <a:noFill/>
                </a:ln>
                <a:solidFill>
                  <a:schemeClr val="tx1"/>
                </a:solidFill>
                <a:effectLst/>
                <a:latin typeface="Arial" pitchFamily="34" charset="0"/>
                <a:cs typeface="Arial" pitchFamily="34" charset="0"/>
              </a:rPr>
              <a:t> </a:t>
            </a:r>
            <a:r>
              <a:rPr kumimoji="0" lang="de-DE" altLang="de-DE" sz="900" b="0" i="0" u="none" strike="noStrike" cap="none" normalizeH="0" baseline="0" dirty="0" err="1">
                <a:ln>
                  <a:noFill/>
                </a:ln>
                <a:solidFill>
                  <a:srgbClr val="985735"/>
                </a:solidFill>
                <a:effectLst/>
                <a:latin typeface="Arial" pitchFamily="34" charset="0"/>
                <a:cs typeface="Arial" pitchFamily="34" charset="0"/>
                <a:hlinkClick r:id="rId10"/>
              </a:rPr>
              <a:t>Xiaochun</a:t>
            </a:r>
            <a:r>
              <a:rPr kumimoji="0" lang="de-DE" altLang="de-DE" sz="900" b="0" i="0" u="none" strike="noStrike" cap="none" normalizeH="0" baseline="0" dirty="0">
                <a:ln>
                  <a:noFill/>
                </a:ln>
                <a:solidFill>
                  <a:srgbClr val="985735"/>
                </a:solidFill>
                <a:effectLst/>
                <a:latin typeface="Arial" pitchFamily="34" charset="0"/>
                <a:cs typeface="Arial" pitchFamily="34" charset="0"/>
                <a:hlinkClick r:id="rId10"/>
              </a:rPr>
              <a:t> Bai</a:t>
            </a:r>
            <a:r>
              <a:rPr kumimoji="0" lang="de-DE" altLang="de-DE" sz="900" b="0" i="0" u="none" strike="noStrike" cap="none" normalizeH="0" baseline="0" dirty="0">
                <a:ln>
                  <a:noFill/>
                </a:ln>
                <a:solidFill>
                  <a:schemeClr val="tx1"/>
                </a:solidFill>
                <a:effectLst/>
                <a:latin typeface="Arial" pitchFamily="34" charset="0"/>
                <a:cs typeface="Arial" pitchFamily="34" charset="0"/>
              </a:rPr>
              <a:t>,</a:t>
            </a:r>
            <a:r>
              <a:rPr kumimoji="0" lang="de-DE" altLang="de-DE" sz="1800" b="0" i="0" u="none" strike="noStrike" cap="none" normalizeH="0" baseline="30000" dirty="0">
                <a:ln>
                  <a:noFill/>
                </a:ln>
                <a:solidFill>
                  <a:schemeClr val="tx1"/>
                </a:solidFill>
                <a:effectLst/>
                <a:latin typeface="Arial" pitchFamily="34" charset="0"/>
                <a:cs typeface="Arial" pitchFamily="34" charset="0"/>
              </a:rPr>
              <a:t>4</a:t>
            </a:r>
            <a:r>
              <a:rPr kumimoji="0" lang="de-DE" altLang="de-DE" sz="1800" b="0" i="0" u="none" strike="noStrike" cap="none" normalizeH="0" baseline="0" dirty="0">
                <a:ln>
                  <a:noFill/>
                </a:ln>
                <a:solidFill>
                  <a:schemeClr val="tx1"/>
                </a:solidFill>
                <a:effectLst/>
                <a:latin typeface="Arial" pitchFamily="34" charset="0"/>
                <a:cs typeface="Arial" pitchFamily="34" charset="0"/>
              </a:rPr>
              <a:t> </a:t>
            </a:r>
            <a:r>
              <a:rPr kumimoji="0" lang="de-DE" altLang="de-DE" sz="900" b="0" i="0" u="none" strike="noStrike" cap="none" normalizeH="0" baseline="0" dirty="0" err="1">
                <a:ln>
                  <a:noFill/>
                </a:ln>
                <a:solidFill>
                  <a:srgbClr val="985735"/>
                </a:solidFill>
                <a:effectLst/>
                <a:latin typeface="Arial" pitchFamily="34" charset="0"/>
                <a:cs typeface="Arial" pitchFamily="34" charset="0"/>
                <a:hlinkClick r:id="rId11"/>
              </a:rPr>
              <a:t>Jianfeng</a:t>
            </a:r>
            <a:r>
              <a:rPr kumimoji="0" lang="de-DE" altLang="de-DE" sz="900" b="0" i="0" u="none" strike="noStrike" cap="none" normalizeH="0" baseline="0" dirty="0">
                <a:ln>
                  <a:noFill/>
                </a:ln>
                <a:solidFill>
                  <a:srgbClr val="985735"/>
                </a:solidFill>
                <a:effectLst/>
                <a:latin typeface="Arial" pitchFamily="34" charset="0"/>
                <a:cs typeface="Arial" pitchFamily="34" charset="0"/>
                <a:hlinkClick r:id="rId11"/>
              </a:rPr>
              <a:t> Li</a:t>
            </a:r>
            <a:r>
              <a:rPr kumimoji="0" lang="de-DE" altLang="de-DE" sz="900" b="0" i="0" u="none" strike="noStrike" cap="none" normalizeH="0" baseline="0" dirty="0">
                <a:ln>
                  <a:noFill/>
                </a:ln>
                <a:solidFill>
                  <a:schemeClr val="tx1"/>
                </a:solidFill>
                <a:effectLst/>
                <a:latin typeface="Arial" pitchFamily="34" charset="0"/>
                <a:cs typeface="Arial" pitchFamily="34" charset="0"/>
              </a:rPr>
              <a:t>,</a:t>
            </a:r>
            <a:r>
              <a:rPr kumimoji="0" lang="de-DE" altLang="de-DE" sz="1800" b="0" i="0" u="none" strike="noStrike" cap="none" normalizeH="0" baseline="30000" dirty="0">
                <a:ln>
                  <a:noFill/>
                </a:ln>
                <a:solidFill>
                  <a:schemeClr val="tx1"/>
                </a:solidFill>
                <a:effectLst/>
                <a:latin typeface="Arial" pitchFamily="34" charset="0"/>
                <a:cs typeface="Arial" pitchFamily="34" charset="0"/>
              </a:rPr>
              <a:t>3</a:t>
            </a:r>
            <a:r>
              <a:rPr kumimoji="0" lang="de-DE" altLang="de-DE" sz="1800" b="0" i="0" u="none" strike="noStrike" cap="none" normalizeH="0" baseline="0" dirty="0">
                <a:ln>
                  <a:noFill/>
                </a:ln>
                <a:solidFill>
                  <a:schemeClr val="tx1"/>
                </a:solidFill>
                <a:effectLst/>
                <a:latin typeface="Arial" pitchFamily="34" charset="0"/>
                <a:cs typeface="Arial" pitchFamily="34" charset="0"/>
              </a:rPr>
              <a:t> </a:t>
            </a:r>
            <a:r>
              <a:rPr kumimoji="0" lang="de-DE" altLang="de-DE" sz="900" b="0" i="0" u="none" strike="noStrike" cap="none" normalizeH="0" baseline="0" dirty="0" err="1">
                <a:ln>
                  <a:noFill/>
                </a:ln>
                <a:solidFill>
                  <a:srgbClr val="985735"/>
                </a:solidFill>
                <a:effectLst/>
                <a:latin typeface="Arial" pitchFamily="34" charset="0"/>
                <a:cs typeface="Arial" pitchFamily="34" charset="0"/>
                <a:hlinkClick r:id="rId12"/>
              </a:rPr>
              <a:t>Haibo</a:t>
            </a:r>
            <a:r>
              <a:rPr kumimoji="0" lang="de-DE" altLang="de-DE" sz="900" b="0" i="0" u="none" strike="noStrike" cap="none" normalizeH="0" baseline="0" dirty="0">
                <a:ln>
                  <a:noFill/>
                </a:ln>
                <a:solidFill>
                  <a:srgbClr val="985735"/>
                </a:solidFill>
                <a:effectLst/>
                <a:latin typeface="Arial" pitchFamily="34" charset="0"/>
                <a:cs typeface="Arial" pitchFamily="34" charset="0"/>
                <a:hlinkClick r:id="rId12"/>
              </a:rPr>
              <a:t> Wang</a:t>
            </a:r>
            <a:r>
              <a:rPr kumimoji="0" lang="de-DE" altLang="de-DE" sz="900" b="0" i="0" u="none" strike="noStrike" cap="none" normalizeH="0" baseline="0" dirty="0">
                <a:ln>
                  <a:noFill/>
                </a:ln>
                <a:solidFill>
                  <a:schemeClr val="tx1"/>
                </a:solidFill>
                <a:effectLst/>
                <a:latin typeface="Arial" pitchFamily="34" charset="0"/>
                <a:cs typeface="Arial" pitchFamily="34" charset="0"/>
              </a:rPr>
              <a:t>,</a:t>
            </a:r>
            <a:r>
              <a:rPr kumimoji="0" lang="de-DE" altLang="de-DE" sz="1800" b="0" i="0" u="none" strike="noStrike" cap="none" normalizeH="0" baseline="30000" dirty="0">
                <a:ln>
                  <a:noFill/>
                </a:ln>
                <a:solidFill>
                  <a:schemeClr val="tx1"/>
                </a:solidFill>
                <a:effectLst/>
                <a:latin typeface="Arial" pitchFamily="34" charset="0"/>
                <a:cs typeface="Arial" pitchFamily="34" charset="0"/>
              </a:rPr>
              <a:t>3</a:t>
            </a:r>
            <a:r>
              <a:rPr kumimoji="0" lang="de-DE" altLang="de-DE" sz="1800" b="0" i="0" u="none" strike="noStrike" cap="none" normalizeH="0" baseline="0" dirty="0">
                <a:ln>
                  <a:noFill/>
                </a:ln>
                <a:solidFill>
                  <a:schemeClr val="tx1"/>
                </a:solidFill>
                <a:effectLst/>
                <a:latin typeface="Arial" pitchFamily="34" charset="0"/>
                <a:cs typeface="Arial" pitchFamily="34" charset="0"/>
              </a:rPr>
              <a:t> </a:t>
            </a:r>
            <a:r>
              <a:rPr kumimoji="0" lang="de-DE" altLang="de-DE" sz="1800" b="0" i="0" u="none" strike="noStrike" cap="none" normalizeH="0" baseline="0" dirty="0" err="1">
                <a:ln>
                  <a:noFill/>
                </a:ln>
                <a:solidFill>
                  <a:schemeClr val="tx1"/>
                </a:solidFill>
                <a:effectLst/>
                <a:latin typeface="Arial" pitchFamily="34" charset="0"/>
                <a:cs typeface="Arial" pitchFamily="34" charset="0"/>
              </a:rPr>
              <a:t>and</a:t>
            </a:r>
            <a:r>
              <a:rPr kumimoji="0" lang="de-DE" altLang="de-DE" sz="1800" b="0" i="0" u="none" strike="noStrike" cap="none" normalizeH="0" baseline="0" dirty="0">
                <a:ln>
                  <a:noFill/>
                </a:ln>
                <a:solidFill>
                  <a:schemeClr val="tx1"/>
                </a:solidFill>
                <a:effectLst/>
                <a:latin typeface="Arial" pitchFamily="34" charset="0"/>
                <a:cs typeface="Arial" pitchFamily="34" charset="0"/>
              </a:rPr>
              <a:t> </a:t>
            </a:r>
            <a:r>
              <a:rPr kumimoji="0" lang="de-DE" altLang="de-DE" sz="900" b="0" i="0" u="none" strike="noStrike" cap="none" normalizeH="0" baseline="0" dirty="0" err="1">
                <a:ln>
                  <a:noFill/>
                </a:ln>
                <a:solidFill>
                  <a:srgbClr val="985735"/>
                </a:solidFill>
                <a:effectLst/>
                <a:latin typeface="Arial" pitchFamily="34" charset="0"/>
                <a:cs typeface="Arial" pitchFamily="34" charset="0"/>
                <a:hlinkClick r:id="rId13"/>
              </a:rPr>
              <a:t>Jiangang</a:t>
            </a:r>
            <a:r>
              <a:rPr kumimoji="0" lang="de-DE" altLang="de-DE" sz="900" b="0" i="0" u="none" strike="noStrike" cap="none" normalizeH="0" baseline="0" dirty="0">
                <a:ln>
                  <a:noFill/>
                </a:ln>
                <a:solidFill>
                  <a:srgbClr val="985735"/>
                </a:solidFill>
                <a:effectLst/>
                <a:latin typeface="Arial" pitchFamily="34" charset="0"/>
                <a:cs typeface="Arial" pitchFamily="34" charset="0"/>
                <a:hlinkClick r:id="rId13"/>
              </a:rPr>
              <a:t> Gao</a:t>
            </a:r>
            <a:r>
              <a:rPr kumimoji="0" lang="de-DE" altLang="de-DE" sz="900" b="0" i="0" u="none" strike="noStrike" cap="none" normalizeH="0" baseline="30000" dirty="0">
                <a:ln>
                  <a:noFill/>
                </a:ln>
                <a:solidFill>
                  <a:schemeClr val="tx1"/>
                </a:solidFill>
                <a:effectLst/>
                <a:latin typeface="Arial" pitchFamily="34" charset="0"/>
                <a:cs typeface="Arial" pitchFamily="34" charset="0"/>
              </a:rPr>
              <a:t>  </a:t>
            </a:r>
            <a:r>
              <a:rPr kumimoji="0" lang="de-DE" altLang="de-DE" sz="500" b="0" i="0" u="none" strike="noStrike" cap="none" normalizeH="0" baseline="30000" dirty="0">
                <a:ln>
                  <a:noFill/>
                </a:ln>
                <a:solidFill>
                  <a:schemeClr val="tx1"/>
                </a:solidFill>
                <a:effectLst/>
                <a:latin typeface="Arial" pitchFamily="34" charset="0"/>
                <a:cs typeface="Arial" pitchFamily="34" charset="0"/>
              </a:rPr>
              <a:t>1</a:t>
            </a:r>
            <a:endParaRPr kumimoji="0" lang="de-DE" altLang="de-DE" sz="1800" b="0" i="0" u="none" strike="noStrike" cap="none" normalizeH="0" baseline="30000" dirty="0">
              <a:ln>
                <a:noFill/>
              </a:ln>
              <a:solidFill>
                <a:schemeClr val="tx1"/>
              </a:solidFill>
              <a:effectLst/>
              <a:latin typeface="Arial" pitchFamily="34" charset="0"/>
              <a:cs typeface="Arial" pitchFamily="34" charset="0"/>
            </a:endParaRPr>
          </a:p>
        </p:txBody>
      </p:sp>
      <p:pic>
        <p:nvPicPr>
          <p:cNvPr id="2051" name="Picture 3" descr="corresponding autho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943975" y="228600"/>
            <a:ext cx="66675" cy="85725"/>
          </a:xfrm>
          <a:prstGeom prst="rect">
            <a:avLst/>
          </a:prstGeom>
          <a:noFill/>
          <a:extLst>
            <a:ext uri="{909E8E84-426E-40DD-AFC4-6F175D3DCCD1}">
              <a14:hiddenFill xmlns:a14="http://schemas.microsoft.com/office/drawing/2010/main">
                <a:solidFill>
                  <a:srgbClr val="FFFFFF"/>
                </a:solidFill>
              </a14:hiddenFill>
            </a:ext>
          </a:extLst>
        </p:spPr>
      </p:pic>
      <p:sp>
        <p:nvSpPr>
          <p:cNvPr id="6" name="Rechteck 5"/>
          <p:cNvSpPr/>
          <p:nvPr/>
        </p:nvSpPr>
        <p:spPr>
          <a:xfrm>
            <a:off x="1763688" y="4149080"/>
            <a:ext cx="4572000" cy="1200329"/>
          </a:xfrm>
          <a:prstGeom prst="rect">
            <a:avLst/>
          </a:prstGeom>
        </p:spPr>
        <p:txBody>
          <a:bodyPr>
            <a:spAutoFit/>
          </a:bodyPr>
          <a:lstStyle/>
          <a:p>
            <a:r>
              <a:rPr lang="en-US" dirty="0">
                <a:hlinkClick r:id="rId15"/>
              </a:rPr>
              <a:t>J </a:t>
            </a:r>
            <a:r>
              <a:rPr lang="en-US" dirty="0" err="1">
                <a:hlinkClick r:id="rId15"/>
              </a:rPr>
              <a:t>Clin</a:t>
            </a:r>
            <a:r>
              <a:rPr lang="en-US" dirty="0">
                <a:hlinkClick r:id="rId15"/>
              </a:rPr>
              <a:t> Invest</a:t>
            </a:r>
            <a:r>
              <a:rPr lang="en-US" dirty="0"/>
              <a:t>. 2018 Nov 1; 128(11): 4938–4955. </a:t>
            </a:r>
          </a:p>
          <a:p>
            <a:r>
              <a:rPr lang="en-US" dirty="0"/>
              <a:t>Published online 2018 Sep 24. </a:t>
            </a:r>
            <a:r>
              <a:rPr lang="en-US" dirty="0" err="1"/>
              <a:t>doi</a:t>
            </a:r>
            <a:r>
              <a:rPr lang="en-US" dirty="0"/>
              <a:t>: </a:t>
            </a:r>
            <a:r>
              <a:rPr lang="en-US" dirty="0">
                <a:hlinkClick r:id="rId16"/>
              </a:rPr>
              <a:t>10.1172/JCI98058</a:t>
            </a:r>
            <a:endParaRPr lang="en-US" dirty="0"/>
          </a:p>
        </p:txBody>
      </p:sp>
      <p:pic>
        <p:nvPicPr>
          <p:cNvPr id="8" name="Picture 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353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1752" y="437800"/>
            <a:ext cx="8534400" cy="758952"/>
          </a:xfrm>
        </p:spPr>
        <p:txBody>
          <a:bodyPr>
            <a:normAutofit fontScale="90000"/>
          </a:bodyPr>
          <a:lstStyle/>
          <a:p>
            <a:r>
              <a:rPr lang="de-CH" dirty="0"/>
              <a:t>Tiermodelle: Beeinflussung der alters-abhängigen Schwerhörigkeit</a:t>
            </a:r>
          </a:p>
        </p:txBody>
      </p:sp>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An external file that holds a picture, illustration, etc.&#10;Object name is jci-128-98058-g03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1988840"/>
            <a:ext cx="6042756" cy="3827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288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1752" y="437800"/>
            <a:ext cx="8534400" cy="758952"/>
          </a:xfrm>
        </p:spPr>
        <p:txBody>
          <a:bodyPr>
            <a:normAutofit fontScale="90000"/>
          </a:bodyPr>
          <a:lstStyle/>
          <a:p>
            <a:r>
              <a:rPr lang="de-CH" dirty="0"/>
              <a:t>Klinische Studien in </a:t>
            </a:r>
            <a:r>
              <a:rPr lang="de-CH" dirty="0" err="1"/>
              <a:t>Presbyakusis</a:t>
            </a:r>
            <a:r>
              <a:rPr lang="de-CH" dirty="0"/>
              <a:t>: 28 laufende Studien in clinicaltrials.gov (NIH)</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916832"/>
            <a:ext cx="3328670" cy="2075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666894"/>
            <a:ext cx="3960440" cy="2325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4149080"/>
            <a:ext cx="6480720" cy="1535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1282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1752" y="365792"/>
            <a:ext cx="8534400" cy="758952"/>
          </a:xfrm>
        </p:spPr>
        <p:txBody>
          <a:bodyPr>
            <a:normAutofit fontScale="90000"/>
          </a:bodyPr>
          <a:lstStyle/>
          <a:p>
            <a:r>
              <a:rPr lang="de-CH" dirty="0"/>
              <a:t>Aktuelle Studien zur Pharmakotherapie der </a:t>
            </a:r>
            <a:r>
              <a:rPr lang="de-CH" dirty="0" err="1"/>
              <a:t>Presbyakusis</a:t>
            </a:r>
            <a:endParaRPr lang="de-CH" dirty="0"/>
          </a:p>
        </p:txBody>
      </p:sp>
      <p:sp>
        <p:nvSpPr>
          <p:cNvPr id="3" name="Inhaltsplatzhalter 2"/>
          <p:cNvSpPr>
            <a:spLocks noGrp="1"/>
          </p:cNvSpPr>
          <p:nvPr>
            <p:ph sz="quarter" idx="1"/>
          </p:nvPr>
        </p:nvSpPr>
        <p:spPr/>
        <p:txBody>
          <a:bodyPr/>
          <a:lstStyle/>
          <a:p>
            <a:r>
              <a:rPr lang="de-CH" dirty="0"/>
              <a:t>AUT 00063: Kalium Kanal Blocker (spannungsabhängig)</a:t>
            </a:r>
          </a:p>
          <a:p>
            <a:endParaRPr lang="de-CH" dirty="0"/>
          </a:p>
          <a:p>
            <a:r>
              <a:rPr lang="de-CH" dirty="0" err="1"/>
              <a:t>Huperzine</a:t>
            </a:r>
            <a:r>
              <a:rPr lang="de-CH" dirty="0"/>
              <a:t> A: </a:t>
            </a:r>
            <a:r>
              <a:rPr lang="de-CH" dirty="0" err="1"/>
              <a:t>Acetylcholinesterase</a:t>
            </a:r>
            <a:r>
              <a:rPr lang="de-CH" dirty="0"/>
              <a:t> Inhibitor</a:t>
            </a:r>
          </a:p>
          <a:p>
            <a:endParaRPr lang="de-CH" dirty="0"/>
          </a:p>
          <a:p>
            <a:r>
              <a:rPr lang="de-CH" dirty="0"/>
              <a:t>PF-04958242: AMPA Rezeptor Modulator</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746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www.frontiersin.org/files/Articles/392105/fcell-06-00114-HTML/image_m/fcell-06-00114-g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612" y="1340767"/>
            <a:ext cx="6552728" cy="437975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Gerade Verbindung mit Pfeil 6"/>
          <p:cNvCxnSpPr/>
          <p:nvPr/>
        </p:nvCxnSpPr>
        <p:spPr>
          <a:xfrm flipH="1" flipV="1">
            <a:off x="4139952" y="3530645"/>
            <a:ext cx="792088" cy="28803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Gerade Verbindung mit Pfeil 8"/>
          <p:cNvCxnSpPr/>
          <p:nvPr/>
        </p:nvCxnSpPr>
        <p:spPr>
          <a:xfrm flipH="1" flipV="1">
            <a:off x="6516216" y="4437112"/>
            <a:ext cx="792088" cy="28803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631" y="5949280"/>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p:cNvSpPr txBox="1"/>
          <p:nvPr/>
        </p:nvSpPr>
        <p:spPr>
          <a:xfrm>
            <a:off x="1187624" y="5902878"/>
            <a:ext cx="1989647" cy="369332"/>
          </a:xfrm>
          <a:prstGeom prst="rect">
            <a:avLst/>
          </a:prstGeom>
          <a:noFill/>
        </p:spPr>
        <p:txBody>
          <a:bodyPr wrap="none" rtlCol="0">
            <a:spAutoFit/>
          </a:bodyPr>
          <a:lstStyle/>
          <a:p>
            <a:r>
              <a:rPr lang="de-CH" dirty="0"/>
              <a:t>Trends </a:t>
            </a:r>
            <a:r>
              <a:rPr lang="de-CH" dirty="0" err="1"/>
              <a:t>Neurosci</a:t>
            </a:r>
            <a:r>
              <a:rPr lang="de-CH" dirty="0"/>
              <a:t>. </a:t>
            </a:r>
          </a:p>
        </p:txBody>
      </p:sp>
    </p:spTree>
    <p:extLst>
      <p:ext uri="{BB962C8B-B14F-4D97-AF65-F5344CB8AC3E}">
        <p14:creationId xmlns:p14="http://schemas.microsoft.com/office/powerpoint/2010/main" val="569395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Zusammenfassung</a:t>
            </a:r>
          </a:p>
        </p:txBody>
      </p:sp>
      <p:sp>
        <p:nvSpPr>
          <p:cNvPr id="3" name="Inhaltsplatzhalter 2"/>
          <p:cNvSpPr>
            <a:spLocks noGrp="1"/>
          </p:cNvSpPr>
          <p:nvPr>
            <p:ph sz="quarter" idx="1"/>
          </p:nvPr>
        </p:nvSpPr>
        <p:spPr/>
        <p:txBody>
          <a:bodyPr/>
          <a:lstStyle/>
          <a:p>
            <a:r>
              <a:rPr lang="de-CH" dirty="0" err="1"/>
              <a:t>Presbyakusis</a:t>
            </a:r>
            <a:r>
              <a:rPr lang="de-CH" dirty="0"/>
              <a:t> ist ein Sammeltopf unterschiedlicher pathologischer Zustände</a:t>
            </a:r>
          </a:p>
          <a:p>
            <a:pPr marL="0" indent="0">
              <a:buNone/>
            </a:pPr>
            <a:endParaRPr lang="de-CH" dirty="0"/>
          </a:p>
          <a:p>
            <a:r>
              <a:rPr lang="de-CH" dirty="0"/>
              <a:t>Tierexperimentelle Studien zeigen das die </a:t>
            </a:r>
            <a:r>
              <a:rPr lang="de-CH" dirty="0" err="1"/>
              <a:t>Presbyakusis</a:t>
            </a:r>
            <a:r>
              <a:rPr lang="de-CH" dirty="0"/>
              <a:t> gebremst werden kann</a:t>
            </a:r>
          </a:p>
          <a:p>
            <a:pPr marL="0" indent="0">
              <a:buNone/>
            </a:pPr>
            <a:endParaRPr lang="de-CH" dirty="0"/>
          </a:p>
          <a:p>
            <a:r>
              <a:rPr lang="de-CH" dirty="0"/>
              <a:t>Klinische Studien sind am laufen zur medikamentösen Therapie der </a:t>
            </a:r>
            <a:r>
              <a:rPr lang="de-CH" dirty="0" err="1"/>
              <a:t>Presbyakusis</a:t>
            </a:r>
            <a:endParaRPr lang="de-CH"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631" y="5940088"/>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0984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dirty="0"/>
              <a:t>Vielen Dank für die Aufmerksamkeit</a:t>
            </a:r>
          </a:p>
        </p:txBody>
      </p:sp>
      <p:sp>
        <p:nvSpPr>
          <p:cNvPr id="3" name="Inhaltsplatzhalter 2"/>
          <p:cNvSpPr>
            <a:spLocks noGrp="1"/>
          </p:cNvSpPr>
          <p:nvPr>
            <p:ph sz="quarter" idx="1"/>
          </p:nvPr>
        </p:nvSpPr>
        <p:spPr>
          <a:xfrm>
            <a:off x="1835696" y="3284984"/>
            <a:ext cx="4968552" cy="604664"/>
          </a:xfrm>
        </p:spPr>
        <p:txBody>
          <a:bodyPr/>
          <a:lstStyle/>
          <a:p>
            <a:pPr marL="0" indent="0">
              <a:buNone/>
            </a:pPr>
            <a:r>
              <a:rPr lang="de-CH" dirty="0"/>
              <a:t>daniel.bodmer@usb.ch</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631" y="6140152"/>
            <a:ext cx="2663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209219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ronus">
  <a:themeElements>
    <a:clrScheme name="Cronus">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ronu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ronus">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124</TotalTime>
  <Words>437</Words>
  <Application>Microsoft Macintosh PowerPoint</Application>
  <PresentationFormat>On-screen Show (4:3)</PresentationFormat>
  <Paragraphs>60</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Georgia</vt:lpstr>
      <vt:lpstr>Wingdings</vt:lpstr>
      <vt:lpstr>Wingdings 2</vt:lpstr>
      <vt:lpstr>Cronus</vt:lpstr>
      <vt:lpstr>Pharmakotherapie der Presbyakusis: Fakt oder Fiktion?</vt:lpstr>
      <vt:lpstr>PowerPoint Presentation</vt:lpstr>
      <vt:lpstr>PowerPoint Presentation</vt:lpstr>
      <vt:lpstr>Hörverlust abhängig vom Alter</vt:lpstr>
      <vt:lpstr>PowerPoint Presentation</vt:lpstr>
      <vt:lpstr>Was passiert bei der Presbyakusis im Innenohr?</vt:lpstr>
      <vt:lpstr>PowerPoint Presentation</vt:lpstr>
      <vt:lpstr>Sensorische Presbyakusis</vt:lpstr>
      <vt:lpstr>Degeneration des Spiralganglions: neuronale Presbyakusis</vt:lpstr>
      <vt:lpstr>Auditorische Synaptopathie</vt:lpstr>
      <vt:lpstr>Verlust an Synapsen und Presbyakusis</vt:lpstr>
      <vt:lpstr>Atrophie Stria vascularis</vt:lpstr>
      <vt:lpstr>Atrophie des Ligamentum Spirale</vt:lpstr>
      <vt:lpstr>Unterschiedliche Pathologien</vt:lpstr>
      <vt:lpstr>Tiermodelle und Presbyakusis</vt:lpstr>
      <vt:lpstr>Tiermodelle: Beeinflussung der alters-abhängigen Schwerhörigkeit</vt:lpstr>
      <vt:lpstr>Klinische Studien in Presbyakusis: 28 laufende Studien in clinicaltrials.gov (NIH)</vt:lpstr>
      <vt:lpstr>Aktuelle Studien zur Pharmakotherapie der Presbyakusis</vt:lpstr>
      <vt:lpstr>PowerPoint Presentation</vt:lpstr>
      <vt:lpstr>Zusammenfassung</vt:lpstr>
      <vt:lpstr>Vielen Dank für die Aufmerksamkeit</vt:lpstr>
    </vt:vector>
  </TitlesOfParts>
  <Company>USB</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Pharmakotherapie der Presbyakusis: Fakt oder Fiktion?</dc:title>
  <dc:creator>Bodmer Daniel</dc:creator>
  <cp:lastModifiedBy>Microsoft Office User</cp:lastModifiedBy>
  <cp:revision>26</cp:revision>
  <dcterms:created xsi:type="dcterms:W3CDTF">2019-09-02T13:27:15Z</dcterms:created>
  <dcterms:modified xsi:type="dcterms:W3CDTF">2019-09-18T11:44:00Z</dcterms:modified>
</cp:coreProperties>
</file>